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8"/>
  </p:notesMasterIdLst>
  <p:handoutMasterIdLst>
    <p:handoutMasterId r:id="rId6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 id="310" r:id="rId60"/>
    <p:sldId id="311" r:id="rId61"/>
    <p:sldId id="312" r:id="rId62"/>
    <p:sldId id="313" r:id="rId63"/>
    <p:sldId id="314" r:id="rId64"/>
    <p:sldId id="315" r:id="rId65"/>
    <p:sldId id="316" r:id="rId66"/>
    <p:sldId id="317" r:id="rId6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6211" autoAdjust="0"/>
    <p:restoredTop sz="65330" autoAdjust="0"/>
  </p:normalViewPr>
  <p:slideViewPr>
    <p:cSldViewPr snapToGrid="0">
      <p:cViewPr varScale="1">
        <p:scale>
          <a:sx n="46" d="100"/>
          <a:sy n="46" d="100"/>
        </p:scale>
        <p:origin x="-864"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slide" Target="slides/slide58.xml"/><Relationship Id="rId64" Type="http://schemas.openxmlformats.org/officeDocument/2006/relationships/slide" Target="slides/slide59.xml"/><Relationship Id="rId65" Type="http://schemas.openxmlformats.org/officeDocument/2006/relationships/slide" Target="slides/slide60.xml"/><Relationship Id="rId66" Type="http://schemas.openxmlformats.org/officeDocument/2006/relationships/slide" Target="slides/slide61.xml"/><Relationship Id="rId67" Type="http://schemas.openxmlformats.org/officeDocument/2006/relationships/slide" Target="slides/slide62.xml"/><Relationship Id="rId68" Type="http://schemas.openxmlformats.org/officeDocument/2006/relationships/notesMaster" Target="notesMasters/notesMaster1.xml"/><Relationship Id="rId69" Type="http://schemas.openxmlformats.org/officeDocument/2006/relationships/handoutMaster" Target="handoutMasters/handoutMaster1.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70" Type="http://schemas.openxmlformats.org/officeDocument/2006/relationships/printerSettings" Target="printerSettings/printerSettings1.bin"/><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5.xml"/><Relationship Id="rId61" Type="http://schemas.openxmlformats.org/officeDocument/2006/relationships/slide" Target="slides/slide56.xml"/><Relationship Id="rId62" Type="http://schemas.openxmlformats.org/officeDocument/2006/relationships/slide" Target="slides/slide57.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10/6/15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10/6/15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could sound like a bug waiting to happen.</a:t>
            </a:r>
          </a:p>
          <a:p>
            <a:endParaRPr lang="en-US" dirty="0" smtClean="0"/>
          </a:p>
          <a:p>
            <a:r>
              <a:rPr lang="en-US" dirty="0" smtClean="0"/>
              <a:t>Any process that requires you to manually copy and paste values and then remember to escape out characters in a particular order, is likely going to lead to issues later when you deploy this recipe to production.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019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is better </a:t>
            </a:r>
            <a:r>
              <a:rPr lang="en-US" dirty="0" smtClean="0"/>
              <a:t>to store this data in another file. The file would be native to whatever format is required so it you wouldn't need to escape any common characters.</a:t>
            </a:r>
          </a:p>
          <a:p>
            <a:endParaRPr lang="en-US" dirty="0" smtClean="0"/>
          </a:p>
          <a:p>
            <a:r>
              <a:rPr lang="en-US" dirty="0" smtClean="0"/>
              <a:t>But you still need a way to insert node attributes. So you really need a native file format that allows us to escape out to ruby.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52257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solve this problem,</a:t>
            </a:r>
            <a:r>
              <a:rPr lang="en-US" baseline="0" dirty="0" smtClean="0"/>
              <a:t> </a:t>
            </a:r>
            <a:r>
              <a:rPr lang="en-US" dirty="0" smtClean="0"/>
              <a:t>we need to read up on the file resource more or see if Chef provides alternatives.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28718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start from what we know--the file resource. Open the documentation and see what it says and see if it gives us an clue to finding alternatives.</a:t>
            </a:r>
          </a:p>
          <a:p>
            <a:endParaRPr lang="en-US" dirty="0" smtClean="0"/>
          </a:p>
          <a:p>
            <a:r>
              <a:rPr lang="en-US" dirty="0" smtClean="0"/>
              <a:t>The file resource documentation suggests a couple of alternatives to using the file resource: cookbook_file resource; template resource; and </a:t>
            </a:r>
            <a:r>
              <a:rPr lang="en-US" dirty="0" err="1" smtClean="0"/>
              <a:t>remote_file</a:t>
            </a:r>
            <a:r>
              <a:rPr lang="en-US" dirty="0" smtClean="0"/>
              <a:t> resource.</a:t>
            </a:r>
          </a:p>
          <a:p>
            <a:endParaRPr lang="en-US" dirty="0" smtClean="0"/>
          </a:p>
          <a:p>
            <a:r>
              <a:rPr lang="en-US" dirty="0" smtClean="0"/>
              <a:t>Lets start with the </a:t>
            </a:r>
            <a:r>
              <a:rPr lang="en-US" dirty="0" err="1" smtClean="0"/>
              <a:t>remote_file</a:t>
            </a:r>
            <a:r>
              <a:rPr lang="en-US" dirty="0" smtClean="0"/>
              <a:t>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101542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a:t>
            </a:r>
            <a:r>
              <a:rPr lang="en-US" dirty="0" err="1" smtClean="0"/>
              <a:t>remote_file</a:t>
            </a:r>
            <a:r>
              <a:rPr lang="en-US" dirty="0" smtClean="0"/>
              <a:t>, it seems that </a:t>
            </a:r>
            <a:r>
              <a:rPr lang="en-US" dirty="0" err="1" smtClean="0"/>
              <a:t>remote_file</a:t>
            </a:r>
            <a:r>
              <a:rPr lang="en-US" dirty="0" smtClean="0"/>
              <a:t> is similar to file. Except </a:t>
            </a:r>
            <a:r>
              <a:rPr lang="en-US" dirty="0" err="1" smtClean="0"/>
              <a:t>remote_file</a:t>
            </a:r>
            <a:r>
              <a:rPr lang="en-US" dirty="0" smtClean="0"/>
              <a:t> is used to specify a file at a remote location that is copied to a specified file path on the system.</a:t>
            </a:r>
          </a:p>
          <a:p>
            <a:endParaRPr lang="en-US" dirty="0" smtClean="0"/>
          </a:p>
          <a:p>
            <a:r>
              <a:rPr lang="en-US" dirty="0" smtClean="0"/>
              <a:t>So we could define our index file or message-of-the-day file on a remote system. But that does not allow us to insert attributes about the node we are currently 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264785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Reading the documentation for cookbook_file, after the boiler-plate resource definition, it sounds as though a cookbook file is capable of...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12462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...allowing us to store a file within our cookbook and then have that file transferred to a specified file path on the system.</a:t>
            </a:r>
          </a:p>
          <a:p>
            <a:endParaRPr lang="en-US" dirty="0" smtClean="0"/>
          </a:p>
          <a:p>
            <a:r>
              <a:rPr lang="en-US" dirty="0" smtClean="0"/>
              <a:t>While it sounds like it allows us to write a file in its native format,</a:t>
            </a:r>
            <a:r>
              <a:rPr lang="en-US" baseline="0" dirty="0" smtClean="0"/>
              <a:t> i</a:t>
            </a:r>
            <a:r>
              <a:rPr lang="en-US" dirty="0" smtClean="0"/>
              <a:t>t does not sound as though the ability exists to escape out to access the node object and dynamically populate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54549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explore templates.  </a:t>
            </a:r>
          </a:p>
          <a:p>
            <a:endParaRPr lang="en-US" dirty="0" smtClean="0"/>
          </a:p>
          <a:p>
            <a:r>
              <a:rPr lang="en-US" dirty="0" smtClean="0"/>
              <a:t>Reviewing the documentation, it seems as though it shares some similarities to the</a:t>
            </a:r>
            <a:r>
              <a:rPr lang="en-US" baseline="0" dirty="0" smtClean="0"/>
              <a:t> </a:t>
            </a:r>
            <a:r>
              <a:rPr lang="en-US" dirty="0" err="1" smtClean="0"/>
              <a:t>cookbook_file</a:t>
            </a:r>
            <a:r>
              <a:rPr lang="en-US" baseline="0" dirty="0" smtClean="0"/>
              <a:t> resource</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530929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 template can be placed in a particular directory within the cookbook and it will be delivered to a specified file path on the system.</a:t>
            </a:r>
          </a:p>
          <a:p>
            <a:endParaRPr lang="en-US" dirty="0" smtClean="0"/>
          </a:p>
          <a:p>
            <a:r>
              <a:rPr lang="en-US" dirty="0" smtClean="0"/>
              <a:t>The biggest difference is that it says templates can contain ruby expressions and statements. This sounds like what we wanted: A native file format with the ability to insert information about our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2908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if we look at the bottom section about "Using Templates", we'll see more information about what is required and how we can use them to escape out to execute ruby code.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363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understand when to use a template resource,</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create a template file, use ERB tags to display node data in a template, define a template resource.</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9106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our objective is clear. We need to use a template resource and create a template and then link them together.</a:t>
            </a:r>
          </a:p>
          <a:p>
            <a:endParaRPr lang="en-US" dirty="0" smtClean="0"/>
          </a:p>
          <a:p>
            <a:r>
              <a:rPr lang="en-US" dirty="0" smtClean="0"/>
              <a:t>Lets start by creating the actual template file and then we will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101032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that application Chef--the one that generated our cookbooks. Well it is able to generate cookbook components as well.</a:t>
            </a:r>
          </a:p>
          <a:p>
            <a:endParaRPr lang="en-US" dirty="0" smtClean="0"/>
          </a:p>
          <a:p>
            <a:r>
              <a:rPr lang="en-US" dirty="0" smtClean="0"/>
              <a:t>Templates and files (for </a:t>
            </a:r>
            <a:r>
              <a:rPr lang="en-US" dirty="0" err="1" smtClean="0"/>
              <a:t>cookbook_files</a:t>
            </a:r>
            <a:r>
              <a:rPr lang="en-US" dirty="0" smtClean="0"/>
              <a:t>) are a few of the other things it can generate for us.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51442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use help to review the command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177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lets ask for help about the 'generate' subcommand.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4634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Arial" panose="020B0604020202020204" pitchFamily="34" charset="0"/>
                <a:ea typeface="+mn-ea"/>
                <a:cs typeface="Arial" panose="020B0604020202020204" pitchFamily="34" charset="0"/>
              </a:rPr>
              <a:t>Finally lets ask for help for generating templates.</a:t>
            </a:r>
          </a:p>
          <a:p>
            <a:endParaRPr lang="en-US" sz="1200" b="0" i="0" kern="1200" dirty="0" smtClean="0">
              <a:solidFill>
                <a:schemeClr val="tx1"/>
              </a:solidFill>
              <a:effectLst/>
              <a:latin typeface="Arial" panose="020B0604020202020204" pitchFamily="34" charset="0"/>
              <a:ea typeface="+mn-ea"/>
              <a:cs typeface="Arial" panose="020B0604020202020204" pitchFamily="34" charset="0"/>
            </a:endParaRPr>
          </a:p>
          <a:p>
            <a:r>
              <a:rPr lang="en-US" sz="1200" b="0" i="0" kern="1200" dirty="0" smtClean="0">
                <a:solidFill>
                  <a:schemeClr val="tx1"/>
                </a:solidFill>
                <a:effectLst/>
                <a:latin typeface="Arial" panose="020B0604020202020204" pitchFamily="34" charset="0"/>
                <a:ea typeface="+mn-ea"/>
                <a:cs typeface="Arial" panose="020B0604020202020204" pitchFamily="34" charset="0"/>
              </a:rPr>
              <a:t>The command requires two parameters--the path to where the cookbook is located and the name of the template to generate. There are some other additional options but these two seem like the most important.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801037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a:t>
            </a:r>
            <a:r>
              <a:rPr lang="en-US" b="1" dirty="0" smtClean="0"/>
              <a:t>chef generate template'</a:t>
            </a:r>
            <a:r>
              <a:rPr lang="en-US" dirty="0" smtClean="0"/>
              <a:t> to create a template in the apache cookbook found in the cookbooks/apache directory and the file we want to create is named index.html.</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76752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That is the first step. Now that the template exists,</a:t>
            </a:r>
            <a:r>
              <a:rPr lang="en-US" baseline="0" dirty="0" smtClean="0"/>
              <a:t> w</a:t>
            </a:r>
            <a:r>
              <a:rPr lang="en-US" dirty="0" smtClean="0"/>
              <a:t>e are ready to define the content within the template file.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573628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we need to understand what ERB means.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64181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template files are special files because they are the native file format we want to deploy but we are allowed to include special tags to execute ruby code to insert values or logically build the contents.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605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Here is an example of a text file that has several ERB tags defined in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7294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938454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ERB tag has a beginning tag and an ending tag.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64190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beginning tag is a less-than sign followed by a percent sign. The closing tag is a percent sign followed by a greater-than sign.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26662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tags are used to execute ruby but the results are not displayed.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770057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ERB supports additional tags, one of those is one that allows you to output some variable or some ruby code. Here the example is going to display that 50 plus 50 equals the result of ruby calculating 50 plus 50 and then displaying the result.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699996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starting tag is different. It has an equals sign. This means show the value stored in a variable or the result of some calculation.</a:t>
            </a:r>
          </a:p>
          <a:p>
            <a:endParaRPr lang="en-US" dirty="0" smtClean="0"/>
          </a:p>
          <a:p>
            <a:r>
              <a:rPr lang="en-US" dirty="0" smtClean="0"/>
              <a:t>We often refer to this opening tag that outputs the content as the Angry Squid. The less-than is its head, the percent sign as its eyes, and the equals sign its tentacles shooting away after blasting some ink.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478916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in mind lets update the template with the current value of the file resource's content field. </a:t>
            </a:r>
          </a:p>
          <a:p>
            <a:endParaRPr lang="en-US" dirty="0" smtClean="0"/>
          </a:p>
          <a:p>
            <a:r>
              <a:rPr lang="en-US" dirty="0" smtClean="0"/>
              <a:t>Copying this literally into the file does not work because we no longer have the ability to use string interpolation within this html file. String</a:t>
            </a:r>
            <a:r>
              <a:rPr lang="en-US" baseline="0" dirty="0" smtClean="0"/>
              <a:t> interpolation only works within a ruby file between a double-quoted string.</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440693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going to need to change string interpolation sequence with the ERB template syntax. And it seems for this content we want to display the output so we want to make sure that we are using ERB's angry squid opening tag.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91990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template is created and the contents are correctly defined. It is time to update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867288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open the apache cookbook's recipe named 'server'.</a:t>
            </a:r>
          </a:p>
          <a:p>
            <a:endParaRPr lang="en-US" dirty="0" smtClean="0"/>
          </a:p>
          <a:p>
            <a:r>
              <a:rPr lang="en-US" dirty="0" smtClean="0"/>
              <a:t>We will want to remove the content attribute from the file resource. Because that content is now in the template. But only if we use a template resource.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18150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its time to change the file resource to a template resource so that it can use the template file that we have defined.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26219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if new changes are given to us for the website splash page? For</a:t>
            </a:r>
            <a:r>
              <a:rPr lang="en-US" baseline="0" dirty="0" smtClean="0"/>
              <a:t> e</a:t>
            </a:r>
            <a:r>
              <a:rPr lang="en-US" dirty="0" smtClean="0"/>
              <a:t>ach new addition we would need to return to this recipe and carefully paste the contents of the new HTML into the string value of the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1035872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Lastly we need to specify a source attribute which contains that path to the template we generated. This path is relative starting from within the cookbook's template directory.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412128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visualize that with 'tree' we can run it with a path that places us right at the templates directory. So the results will be relative paths from the point specified.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And we see the </a:t>
            </a:r>
            <a:r>
              <a:rPr lang="en-US" dirty="0" err="1" smtClean="0"/>
              <a:t>filepath</a:t>
            </a:r>
            <a:r>
              <a:rPr lang="en-US" dirty="0" smtClean="0"/>
              <a:t> </a:t>
            </a:r>
            <a:r>
              <a:rPr lang="en-US" dirty="0" err="1" smtClean="0"/>
              <a:t>index.html.erb</a:t>
            </a:r>
            <a:r>
              <a:rPr lang="en-US" dirty="0" smtClean="0"/>
              <a:t>.</a:t>
            </a:r>
          </a:p>
          <a:p>
            <a:endParaRPr lang="en-US" dirty="0" smtClean="0"/>
          </a:p>
          <a:p>
            <a:r>
              <a:rPr lang="en-US" dirty="0" smtClean="0"/>
              <a:t>Instructor Note: The default folder denotes that we want to use this file for all platforms.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0550974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have the path to our template so we can update the template resource's source attribute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514507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hopefully haven't changed the original goal of our recipe but we have made some changes.</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54390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 use 'kitchen' to verify the cookbook and use 'chef-client' to apply the cookbook. If everything is working then update the patch number and commit the changes to version control.</a:t>
            </a:r>
          </a:p>
          <a:p>
            <a:endParaRPr lang="en-US" dirty="0" smtClean="0"/>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8 minutes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54989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apache 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converges correctly, update the version number. As mentioned previously, this is a patch fix.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9834506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 to the cookbook directory</a:t>
            </a:r>
            <a:r>
              <a:rPr lang="en-US" baseline="0" dirty="0" smtClean="0"/>
              <a:t> and a</a:t>
            </a:r>
            <a:r>
              <a:rPr lang="en-US" dirty="0" smtClean="0"/>
              <a:t>dd all the changed files and commit them with a message.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88046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time to do that again--this time for the workstation cookbook.</a:t>
            </a:r>
          </a:p>
          <a:p>
            <a:endParaRPr lang="en-US" dirty="0" smtClean="0"/>
          </a:p>
          <a:p>
            <a:r>
              <a:rPr lang="en-US" dirty="0" smtClean="0"/>
              <a:t>Generate a template named '</a:t>
            </a:r>
            <a:r>
              <a:rPr lang="en-US" dirty="0" err="1" smtClean="0"/>
              <a:t>motd</a:t>
            </a:r>
            <a:r>
              <a:rPr lang="en-US" dirty="0" smtClean="0"/>
              <a:t>', copy in the source attribute from the file resource, and then update it to use ERB tags.</a:t>
            </a:r>
          </a:p>
          <a:p>
            <a:endParaRPr lang="en-US" dirty="0" smtClean="0"/>
          </a:p>
          <a:p>
            <a:r>
              <a:rPr lang="en-US" dirty="0" smtClean="0"/>
              <a:t>Then come back to the recipe. Change it to a template resource and then add a source attribute whose value is that partial path to the new template you created.</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15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40430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are some things that you need to be careful of when working with double-quoted strings in Ruby:</a:t>
            </a:r>
          </a:p>
          <a:p>
            <a:endParaRPr lang="en-US" dirty="0" smtClean="0"/>
          </a:p>
          <a:p>
            <a:r>
              <a:rPr lang="en-US" dirty="0" smtClean="0"/>
              <a:t>Double-quoted strings are terminated by double-quotes so if any of the text that we paste into this content field has double quotes it is going to have to be escaped.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6618724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a:t>
            </a:r>
            <a:r>
              <a:rPr lang="en-US" baseline="0" dirty="0" smtClean="0"/>
              <a:t> to the home directory. Run the command to generate the template named '</a:t>
            </a:r>
            <a:r>
              <a:rPr lang="en-US" baseline="0" dirty="0" err="1" smtClean="0"/>
              <a:t>motd</a:t>
            </a:r>
            <a:r>
              <a:rPr lang="en-US" baseline="0" dirty="0" smtClean="0"/>
              <a:t>' in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183341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can start by copying and pasting the existing content for the Message of the Day file into the template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713508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Replace</a:t>
            </a:r>
            <a:r>
              <a:rPr lang="en-US" baseline="0" dirty="0" smtClean="0"/>
              <a:t> all the string interpolation with ERB tags.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606252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the file resource</a:t>
            </a:r>
            <a:r>
              <a:rPr lang="en-US" baseline="0" dirty="0" smtClean="0"/>
              <a:t> from the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845954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replace it with the Template resource. The source attribute specifies</a:t>
            </a:r>
            <a:r>
              <a:rPr lang="en-US" baseline="0" dirty="0" smtClean="0"/>
              <a:t> the file path '</a:t>
            </a:r>
            <a:r>
              <a:rPr lang="en-US" baseline="0" dirty="0" err="1" smtClean="0"/>
              <a:t>motd.erb</a:t>
            </a:r>
            <a:r>
              <a:rPr lang="en-US" baseline="0" dirty="0" smtClean="0"/>
              <a:t>' - the new template file that was created.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168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Since</a:t>
            </a:r>
            <a:r>
              <a:rPr lang="en-US" baseline="0" dirty="0" smtClean="0"/>
              <a:t> k</a:t>
            </a:r>
            <a:r>
              <a:rPr lang="en-US" dirty="0" smtClean="0"/>
              <a:t>itchen is a cookbook testing tool, you need to move into the cookbook's directory.</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Then run the 'kitchen test' command, addressing any issues if they show up.</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70193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all the tests pass, return to the home directory, so you can execute 'chef-client'.</a:t>
            </a:r>
          </a:p>
          <a:p>
            <a:endParaRPr lang="en-US" dirty="0" smtClean="0"/>
          </a:p>
          <a:p>
            <a:r>
              <a:rPr lang="en-US" dirty="0" smtClean="0"/>
              <a:t>And then apply the workstation</a:t>
            </a:r>
            <a:r>
              <a:rPr lang="en-US" baseline="0" dirty="0" smtClean="0"/>
              <a:t> </a:t>
            </a:r>
            <a:r>
              <a:rPr lang="en-US" dirty="0" smtClean="0"/>
              <a:t>cookbook's default recipe to the local system.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326802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a:t>
            </a:r>
            <a:r>
              <a:rPr lang="en-US" baseline="0" dirty="0" smtClean="0"/>
              <a:t> </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latin typeface="Arial" panose="020B0604020202020204" pitchFamily="34" charset="0"/>
                <a:ea typeface="+mn-ea"/>
                <a:cs typeface="Arial" panose="020B0604020202020204" pitchFamily="34" charset="0"/>
              </a:rPr>
              <a:t>Instructor Note: Allow 5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52084537"/>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patch</a:t>
            </a:r>
            <a:r>
              <a:rPr lang="en-US" baseline="0" dirty="0" smtClean="0"/>
              <a:t> version number for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90651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and then commit the changes to the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39708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Ruby strings you can use the backslash character as an escape character. In this case, if you wanted to have a double-quote inside a double-quoted string, you would need to place a backslash before the double-quote.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63554489"/>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a:t>
            </a:r>
            <a:r>
              <a:rPr lang="en-US" smtClean="0"/>
              <a:t>other these </a:t>
            </a:r>
            <a:r>
              <a:rPr lang="en-US" dirty="0" smtClean="0"/>
              <a:t>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resources, templates, and</a:t>
            </a:r>
            <a:r>
              <a:rPr lang="en-US" baseline="0" dirty="0" smtClean="0"/>
              <a:t> </a:t>
            </a:r>
            <a:r>
              <a:rPr lang="en-US" dirty="0" smtClean="0"/>
              <a:t>ERB.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957557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That also brings up an issue with continually-pasting text. You will also need to keep an eye out for backslash characters</a:t>
            </a:r>
            <a:r>
              <a:rPr lang="en-US" baseline="0" dirty="0" smtClean="0"/>
              <a:t> b</a:t>
            </a:r>
            <a:r>
              <a:rPr lang="en-US" dirty="0" smtClean="0"/>
              <a:t>ecause backslash characters are now the escape character. </a:t>
            </a:r>
          </a:p>
          <a:p>
            <a:endParaRPr lang="en-US" dirty="0" smtClean="0"/>
          </a:p>
          <a:p>
            <a:r>
              <a:rPr lang="en-US" dirty="0" smtClean="0"/>
              <a:t>If you want to literally represent a backslash you'll need to use two-backslashes.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75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every time text is pasted into the string value of the content attribute, you will need to find and replace all backslashes with double-backslashes and then replace all double-quotes with backslash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756272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 is important to note that the file content may have some important formatting that might be easily overlooked when working with the content in a recipe file.</a:t>
            </a:r>
          </a:p>
          <a:p>
            <a:endParaRPr lang="en-US" dirty="0" smtClean="0"/>
          </a:p>
          <a:p>
            <a:r>
              <a:rPr lang="en-US" dirty="0" smtClean="0"/>
              <a:t>Besides that, if the size of the string value of the content field grows, it will consume the recipe--making it difficult to understand what is desired state and what is data.</a:t>
            </a:r>
          </a:p>
          <a:p>
            <a:endParaRPr lang="en-US" dirty="0" smtClean="0"/>
          </a:p>
          <a:p>
            <a:r>
              <a:rPr lang="en-US" dirty="0" smtClean="0"/>
              <a:t>Instructor Note: The Message of the Day</a:t>
            </a:r>
            <a:r>
              <a:rPr lang="en-US" baseline="0" dirty="0" smtClean="0"/>
              <a:t> file is not a white-space important file. Other configuration files that could be managed with Chef may be white-space important.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13566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493747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608716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604347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395918" y="489009"/>
            <a:ext cx="2030044" cy="2001849"/>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2736358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73609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029213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506137" y="839919"/>
            <a:ext cx="1836393" cy="1836393"/>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3169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29078485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12" name="Straight Connector 1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176005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071027"/>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255504"/>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31084788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647760" y="482873"/>
            <a:ext cx="1943721" cy="19437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88203" y="318789"/>
            <a:ext cx="2802272" cy="2179545"/>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7-</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28"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 id="2147483811" r:id="rId23"/>
    <p:sldLayoutId id="2147483812" r:id="rId24"/>
    <p:sldLayoutId id="2147483813" r:id="rId25"/>
    <p:sldLayoutId id="2147483814"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Desired State and Data</a:t>
            </a:r>
            <a:endParaRPr lang="en-US" dirty="0"/>
          </a:p>
        </p:txBody>
      </p:sp>
      <p:sp>
        <p:nvSpPr>
          <p:cNvPr id="3" name="Subtitle 2"/>
          <p:cNvSpPr>
            <a:spLocks noGrp="1"/>
          </p:cNvSpPr>
          <p:nvPr>
            <p:ph type="subTitle" idx="1"/>
          </p:nvPr>
        </p:nvSpPr>
        <p:spPr bwMode="auto"/>
        <p:txBody>
          <a:bodyPr/>
          <a:lstStyle/>
          <a:p>
            <a:r>
              <a:rPr lang="en-US" dirty="0"/>
              <a:t>Extracting the </a:t>
            </a:r>
            <a:r>
              <a:rPr lang="en-US" dirty="0" smtClean="0"/>
              <a:t>Content </a:t>
            </a:r>
            <a:r>
              <a:rPr lang="en-US" dirty="0"/>
              <a:t>for </a:t>
            </a:r>
            <a:r>
              <a:rPr lang="en-US" dirty="0" smtClean="0"/>
              <a:t>Clarity</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9491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Copy </a:t>
            </a:r>
            <a:r>
              <a:rPr lang="en-US" dirty="0" smtClean="0"/>
              <a:t>Paste</a:t>
            </a:r>
            <a:endParaRPr lang="en-US" dirty="0"/>
          </a:p>
        </p:txBody>
      </p:sp>
      <p:sp>
        <p:nvSpPr>
          <p:cNvPr id="3" name="Subtitle 2"/>
          <p:cNvSpPr>
            <a:spLocks noGrp="1"/>
          </p:cNvSpPr>
          <p:nvPr>
            <p:ph type="subTitle" idx="1"/>
          </p:nvPr>
        </p:nvSpPr>
        <p:spPr/>
        <p:txBody>
          <a:bodyPr/>
          <a:lstStyle/>
          <a:p>
            <a:r>
              <a:rPr lang="en-US" dirty="0" smtClean="0"/>
              <a:t>This process is definitely error prone. Especially because a human has to edit the file again before it is deployed.</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846938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We Need</a:t>
            </a:r>
            <a:endParaRPr lang="en-US" dirty="0"/>
          </a:p>
        </p:txBody>
      </p:sp>
      <p:sp>
        <p:nvSpPr>
          <p:cNvPr id="3" name="Subtitle 2"/>
          <p:cNvSpPr>
            <a:spLocks noGrp="1"/>
          </p:cNvSpPr>
          <p:nvPr>
            <p:ph type="subTitle" idx="1"/>
          </p:nvPr>
        </p:nvSpPr>
        <p:spPr/>
        <p:txBody>
          <a:bodyPr/>
          <a:lstStyle/>
          <a:p>
            <a:r>
              <a:rPr lang="en-US" dirty="0" smtClean="0"/>
              <a:t>We need the ability to store the data in another file, which is in the native format of the file we are writing out but that still allows us to insert ruby code...</a:t>
            </a:r>
          </a:p>
          <a:p>
            <a:endParaRPr lang="en-US" dirty="0"/>
          </a:p>
          <a:p>
            <a:r>
              <a:rPr lang="en-US" dirty="0" smtClean="0"/>
              <a:t>...specifically, the node attributes we have defined.</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472706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Decide which resource will help us address this issue</a:t>
            </a:r>
          </a:p>
        </p:txBody>
      </p:sp>
      <p:sp>
        <p:nvSpPr>
          <p:cNvPr id="4" name="Content Placeholder 3"/>
          <p:cNvSpPr>
            <a:spLocks noGrp="1"/>
          </p:cNvSpPr>
          <p:nvPr>
            <p:ph sz="quarter" idx="11"/>
          </p:nvPr>
        </p:nvSpPr>
        <p:spPr/>
        <p:txBody>
          <a:bodyPr/>
          <a:lstStyle/>
          <a:p>
            <a:r>
              <a:rPr lang="en-US" dirty="0" smtClean="0"/>
              <a:t>Adding the node attributes to our recipes did make it harder to read.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1459837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Let's Check the Docs…</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file resource to manage files directly on a node.</a:t>
            </a:r>
          </a:p>
          <a:p>
            <a:endParaRPr lang="en-US" sz="3200" dirty="0"/>
          </a:p>
          <a:p>
            <a:r>
              <a:rPr lang="en-US" sz="3200" dirty="0"/>
              <a:t>Use the </a:t>
            </a:r>
            <a:r>
              <a:rPr lang="en-US" sz="3200" b="1" dirty="0" err="1">
                <a:solidFill>
                  <a:srgbClr val="1F2223"/>
                </a:solidFill>
              </a:rPr>
              <a:t>cookbook_file</a:t>
            </a:r>
            <a:r>
              <a:rPr lang="en-US" sz="3200" dirty="0">
                <a:solidFill>
                  <a:srgbClr val="1F2223"/>
                </a:solidFill>
              </a:rPr>
              <a:t> </a:t>
            </a:r>
            <a:r>
              <a:rPr lang="en-US" sz="3200" dirty="0"/>
              <a:t>resource to copy a file from a cookbook’s </a:t>
            </a:r>
            <a:r>
              <a:rPr lang="en-US" sz="3200" b="1" dirty="0"/>
              <a:t>/files </a:t>
            </a:r>
            <a:r>
              <a:rPr lang="en-US" sz="3200" dirty="0"/>
              <a:t>directory. Use the </a:t>
            </a:r>
            <a:r>
              <a:rPr lang="en-US" sz="3200" b="1" dirty="0">
                <a:solidFill>
                  <a:schemeClr val="tx1">
                    <a:lumMod val="50000"/>
                  </a:schemeClr>
                </a:solidFill>
              </a:rPr>
              <a:t>template</a:t>
            </a:r>
            <a:r>
              <a:rPr lang="en-US" sz="3200" b="1" dirty="0"/>
              <a:t> </a:t>
            </a:r>
            <a:r>
              <a:rPr lang="en-US" sz="3200" dirty="0"/>
              <a:t>resource to create a file based on a template in a cookbook’s /templates directory. And use the </a:t>
            </a:r>
            <a:r>
              <a:rPr lang="en-US" sz="3200" b="1" dirty="0" err="1">
                <a:solidFill>
                  <a:srgbClr val="1F2223"/>
                </a:solidFill>
              </a:rPr>
              <a:t>remote_file</a:t>
            </a:r>
            <a:r>
              <a:rPr lang="en-US" sz="3200" dirty="0">
                <a:solidFill>
                  <a:srgbClr val="1F2223"/>
                </a:solidFill>
              </a:rPr>
              <a:t> </a:t>
            </a:r>
            <a:r>
              <a:rPr lang="en-US" sz="3200" dirty="0"/>
              <a:t>resource to transfer a file to a node from a remote location.</a:t>
            </a:r>
          </a:p>
        </p:txBody>
      </p:sp>
      <p:sp>
        <p:nvSpPr>
          <p:cNvPr id="4" name="Content Placeholder 3"/>
          <p:cNvSpPr>
            <a:spLocks noGrp="1"/>
          </p:cNvSpPr>
          <p:nvPr>
            <p:ph sz="quarter" idx="4294967295"/>
          </p:nvPr>
        </p:nvSpPr>
        <p:spPr>
          <a:xfrm>
            <a:off x="3669213" y="7509217"/>
            <a:ext cx="8917577" cy="524133"/>
          </a:xfrm>
        </p:spPr>
        <p:txBody>
          <a:bodyPr>
            <a:normAutofit fontScale="92500" lnSpcReduction="20000"/>
          </a:bodyPr>
          <a:lstStyle/>
          <a:p>
            <a:r>
              <a:rPr lang="en-US" dirty="0"/>
              <a:t>https://</a:t>
            </a:r>
            <a:r>
              <a:rPr lang="en-US" dirty="0" err="1"/>
              <a:t>docs.chef.io</a:t>
            </a:r>
            <a:r>
              <a:rPr lang="en-US" dirty="0"/>
              <a:t>/</a:t>
            </a:r>
            <a:r>
              <a:rPr lang="en-US" dirty="0" err="1"/>
              <a:t>resource_file.html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4258916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a:t>
            </a:r>
            <a:r>
              <a:rPr lang="en-US" dirty="0" err="1" smtClean="0"/>
              <a:t>remote_file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solidFill>
                  <a:srgbClr val="1F2223"/>
                </a:solidFill>
              </a:rPr>
              <a:t>remote_file</a:t>
            </a:r>
            <a:r>
              <a:rPr lang="en-US" sz="3200" dirty="0">
                <a:solidFill>
                  <a:srgbClr val="1F2223"/>
                </a:solidFill>
              </a:rPr>
              <a:t> </a:t>
            </a:r>
            <a:r>
              <a:rPr lang="en-US" sz="3200" dirty="0"/>
              <a:t>resource to transfer a file from a remote location using file specificity. This resource is similar to the file resource.</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14</a:t>
            </a:fld>
            <a:endParaRPr lang="en-US" dirty="0"/>
          </a:p>
        </p:txBody>
      </p:sp>
      <p:sp>
        <p:nvSpPr>
          <p:cNvPr id="8" name="Content Placeholder 3"/>
          <p:cNvSpPr txBox="1">
            <a:spLocks/>
          </p:cNvSpPr>
          <p:nvPr/>
        </p:nvSpPr>
        <p:spPr bwMode="white">
          <a:xfrm>
            <a:off x="3669213" y="7509217"/>
            <a:ext cx="8917577" cy="524133"/>
          </a:xfrm>
          <a:prstGeom prst="rect">
            <a:avLst/>
          </a:prstGeom>
        </p:spPr>
        <p:txBody>
          <a:bodyPr vert="horz" wrap="square" lIns="0" tIns="0" rIns="0" bIns="0" rtlCol="0">
            <a:normAutofit fontScale="77500" lnSpcReduction="20000"/>
          </a:bodyPr>
          <a:lst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a:lnSpc>
                <a:spcPct val="90000"/>
              </a:lnSpc>
              <a:spcBef>
                <a:spcPts val="0"/>
              </a:spcBef>
              <a:spcAft>
                <a:spcPts val="444"/>
              </a:spcAft>
              <a:buSzTx/>
              <a:defRPr/>
            </a:pPr>
            <a:r>
              <a:rPr lang="en-US" dirty="0"/>
              <a:t>https://</a:t>
            </a:r>
            <a:r>
              <a:rPr lang="en-US" dirty="0" err="1"/>
              <a:t>docs.chef.io</a:t>
            </a:r>
            <a:r>
              <a:rPr lang="en-US" dirty="0"/>
              <a:t>/</a:t>
            </a:r>
            <a:r>
              <a:rPr lang="en-US" dirty="0" err="1"/>
              <a:t>resource_remote_file.html</a:t>
            </a:r>
            <a:endParaRPr lang="en-US" dirty="0"/>
          </a:p>
        </p:txBody>
      </p:sp>
    </p:spTree>
    <p:extLst>
      <p:ext uri="{BB962C8B-B14F-4D97-AF65-F5344CB8AC3E}">
        <p14:creationId xmlns:p14="http://schemas.microsoft.com/office/powerpoint/2010/main" val="391467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cookbook_file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Use the </a:t>
            </a:r>
            <a:r>
              <a:rPr lang="en-US" sz="3200" b="1" dirty="0" err="1"/>
              <a:t>cookbook_file</a:t>
            </a:r>
            <a:r>
              <a:rPr lang="en-US" sz="3200" dirty="0"/>
              <a:t> resource to transfer files from a sub-directory of COOKBOOK_NAME/files/ to a specified path located on a host that is running the chef-client. </a:t>
            </a:r>
          </a:p>
        </p:txBody>
      </p:sp>
      <p:sp>
        <p:nvSpPr>
          <p:cNvPr id="4" name="Content Placeholder 3"/>
          <p:cNvSpPr>
            <a:spLocks noGrp="1"/>
          </p:cNvSpPr>
          <p:nvPr>
            <p:ph sz="quarter" idx="4294967295"/>
          </p:nvPr>
        </p:nvSpPr>
        <p:spPr>
          <a:xfrm>
            <a:off x="3669213" y="7642567"/>
            <a:ext cx="8917577" cy="524133"/>
          </a:xfrm>
        </p:spPr>
        <p:txBody>
          <a:bodyPr>
            <a:normAutofit fontScale="70000" lnSpcReduction="20000"/>
          </a:bodyPr>
          <a:lstStyle/>
          <a:p>
            <a:r>
              <a:rPr lang="en-US" dirty="0"/>
              <a:t>https://</a:t>
            </a:r>
            <a:r>
              <a:rPr lang="en-US" dirty="0" err="1"/>
              <a:t>docs.chef.io</a:t>
            </a:r>
            <a:r>
              <a:rPr lang="en-US" dirty="0"/>
              <a:t>/</a:t>
            </a:r>
            <a:r>
              <a:rPr lang="en-US" dirty="0" err="1"/>
              <a:t>resource_cookbook_file.html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28818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normAutofit/>
          </a:bodyPr>
          <a:lstStyle/>
          <a:p>
            <a:r>
              <a:rPr lang="en-US" dirty="0" err="1" smtClean="0"/>
              <a:t>cookbook_file's</a:t>
            </a:r>
            <a:r>
              <a:rPr lang="en-US" dirty="0" smtClean="0"/>
              <a:t> Source </a:t>
            </a:r>
            <a:r>
              <a:rPr lang="en-US" dirty="0"/>
              <a:t>M</a:t>
            </a:r>
            <a:r>
              <a:rPr lang="en-US" dirty="0" smtClean="0"/>
              <a:t>atch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cookbooks/apache/files/default</a:t>
            </a:r>
          </a:p>
          <a:p>
            <a:r>
              <a:rPr lang="en-US" dirty="0"/>
              <a:t>files/default</a:t>
            </a:r>
          </a:p>
          <a:p>
            <a:r>
              <a:rPr lang="en-US" dirty="0"/>
              <a:t>└── </a:t>
            </a:r>
            <a:r>
              <a:rPr lang="en-US" dirty="0" err="1"/>
              <a:t>index.html</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err="1">
                <a:latin typeface="Courier New" panose="02070309020205020404" pitchFamily="49" charset="0"/>
                <a:cs typeface="Courier New" panose="02070309020205020404" pitchFamily="49" charset="0"/>
              </a:rPr>
              <a:t>cookbook_file</a:t>
            </a:r>
            <a:r>
              <a:rPr lang="en-US" sz="3733" dirty="0">
                <a:latin typeface="Courier New" panose="02070309020205020404" pitchFamily="49" charset="0"/>
                <a:cs typeface="Courier New" panose="02070309020205020404" pitchFamily="49" charset="0"/>
              </a:rPr>
              <a:t> "/</a:t>
            </a:r>
            <a:r>
              <a:rPr lang="en-US" sz="3733" dirty="0" err="1">
                <a:latin typeface="Courier New" panose="02070309020205020404" pitchFamily="49" charset="0"/>
                <a:cs typeface="Courier New" panose="02070309020205020404" pitchFamily="49" charset="0"/>
              </a:rPr>
              <a:t>var</a:t>
            </a:r>
            <a:r>
              <a:rPr lang="en-US" sz="3733" dirty="0">
                <a:latin typeface="Courier New" panose="02070309020205020404" pitchFamily="49" charset="0"/>
                <a:cs typeface="Courier New" panose="02070309020205020404" pitchFamily="49" charset="0"/>
              </a:rPr>
              <a:t>/www/</a:t>
            </a:r>
            <a:r>
              <a:rPr lang="en-US" sz="3733" dirty="0" err="1">
                <a:latin typeface="Courier New" panose="02070309020205020404" pitchFamily="49" charset="0"/>
                <a:cs typeface="Courier New" panose="02070309020205020404" pitchFamily="49" charset="0"/>
              </a:rPr>
              <a:t>index.html</a:t>
            </a:r>
            <a:r>
              <a:rPr lang="en-US" sz="3733" dirty="0">
                <a:latin typeface="Courier New" panose="02070309020205020404" pitchFamily="49" charset="0"/>
                <a:cs typeface="Courier New" panose="02070309020205020404" pitchFamily="49" charset="0"/>
              </a:rPr>
              <a:t>" do</a:t>
            </a:r>
          </a:p>
          <a:p>
            <a:r>
              <a:rPr lang="en-US" sz="3733" dirty="0">
                <a:latin typeface="Courier New" panose="02070309020205020404" pitchFamily="49" charset="0"/>
                <a:cs typeface="Courier New" panose="02070309020205020404" pitchFamily="49" charset="0"/>
              </a:rPr>
              <a:t>  source "</a:t>
            </a:r>
            <a:r>
              <a:rPr lang="en-US" sz="3733" dirty="0" err="1">
                <a:latin typeface="Courier New" panose="02070309020205020404" pitchFamily="49" charset="0"/>
                <a:cs typeface="Courier New" panose="02070309020205020404" pitchFamily="49" charset="0"/>
              </a:rPr>
              <a:t>index.html</a:t>
            </a:r>
            <a:r>
              <a:rPr lang="en-US" sz="3733" dirty="0">
                <a:latin typeface="Courier New" panose="02070309020205020404" pitchFamily="49" charset="0"/>
                <a:cs typeface="Courier New" panose="02070309020205020404" pitchFamily="49" charset="0"/>
              </a:rPr>
              <a:t>"</a:t>
            </a:r>
          </a:p>
          <a:p>
            <a:r>
              <a:rPr lang="en-US" sz="3733"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3869887" y="3293796"/>
            <a:ext cx="0" cy="2400561"/>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603889"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2" name="Footer Placeholder 1"/>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249715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A cookbook template is an Embedded Ruby (ERB) template that is used to generate files … Templates may contain Ruby expressions and statements and are a great way to... </a:t>
            </a:r>
            <a:endParaRPr lang="en-US" sz="3200" dirty="0" smtClean="0"/>
          </a:p>
          <a:p>
            <a:endParaRPr lang="en-US" sz="3200" dirty="0"/>
          </a:p>
          <a:p>
            <a:r>
              <a:rPr lang="en-US" sz="3200" dirty="0" smtClean="0"/>
              <a:t>Use </a:t>
            </a:r>
            <a:r>
              <a:rPr lang="en-US" sz="3200" dirty="0"/>
              <a:t>the template resource to add cookbook templates to recipes; place the corresponding Embedded Ruby (ERB) template in a cookbook’s /templates directory.</a:t>
            </a:r>
          </a:p>
        </p:txBody>
      </p:sp>
      <p:sp>
        <p:nvSpPr>
          <p:cNvPr id="4" name="Content Placeholder 3"/>
          <p:cNvSpPr>
            <a:spLocks noGrp="1"/>
          </p:cNvSpPr>
          <p:nvPr>
            <p:ph sz="quarter" idx="4294967295"/>
          </p:nvPr>
        </p:nvSpPr>
        <p:spPr>
          <a:xfrm>
            <a:off x="3669213" y="7490167"/>
            <a:ext cx="8917577" cy="524133"/>
          </a:xfrm>
        </p:spPr>
        <p:txBody>
          <a:bodyPr>
            <a:normAutofit fontScale="85000" lnSpcReduction="10000"/>
          </a:bodyPr>
          <a:lstStyle/>
          <a:p>
            <a:r>
              <a:rPr lang="en-US" dirty="0"/>
              <a:t>https://</a:t>
            </a:r>
            <a:r>
              <a:rPr lang="en-US" dirty="0" err="1"/>
              <a:t>docs.chef.io</a:t>
            </a:r>
            <a:r>
              <a:rPr lang="en-US" dirty="0"/>
              <a:t>/</a:t>
            </a:r>
            <a:r>
              <a:rPr lang="en-US" dirty="0" err="1"/>
              <a:t>resource_template.html</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094941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itle 15"/>
          <p:cNvSpPr>
            <a:spLocks noGrp="1"/>
          </p:cNvSpPr>
          <p:nvPr>
            <p:ph type="title"/>
          </p:nvPr>
        </p:nvSpPr>
        <p:spPr/>
        <p:txBody>
          <a:bodyPr/>
          <a:lstStyle/>
          <a:p>
            <a:r>
              <a:rPr lang="en-US" dirty="0"/>
              <a:t>T</a:t>
            </a:r>
            <a:r>
              <a:rPr lang="en-US" dirty="0" smtClean="0"/>
              <a:t>emplate </a:t>
            </a:r>
            <a:r>
              <a:rPr lang="en-US" dirty="0"/>
              <a:t>F</a:t>
            </a:r>
            <a:r>
              <a:rPr lang="en-US" dirty="0" smtClean="0"/>
              <a:t>ile's </a:t>
            </a:r>
            <a:r>
              <a:rPr lang="en-US" dirty="0"/>
              <a:t>S</a:t>
            </a:r>
            <a:r>
              <a:rPr lang="en-US" dirty="0" smtClean="0"/>
              <a:t>ource </a:t>
            </a:r>
            <a:r>
              <a:rPr lang="en-US" dirty="0"/>
              <a:t>M</a:t>
            </a:r>
            <a:r>
              <a:rPr lang="en-US" dirty="0" smtClean="0"/>
              <a:t>atches </a:t>
            </a:r>
            <a:r>
              <a:rPr lang="en-US" dirty="0"/>
              <a:t>U</a:t>
            </a:r>
            <a:r>
              <a:rPr lang="en-US" dirty="0" smtClean="0"/>
              <a:t>p</a:t>
            </a:r>
            <a:endParaRPr lang="en-US" dirty="0"/>
          </a:p>
        </p:txBody>
      </p:sp>
      <p:sp>
        <p:nvSpPr>
          <p:cNvPr id="3" name="Content Placeholder 2"/>
          <p:cNvSpPr>
            <a:spLocks noGrp="1"/>
          </p:cNvSpPr>
          <p:nvPr>
            <p:ph sz="quarter" idx="10"/>
          </p:nvPr>
        </p:nvSpPr>
        <p:spPr/>
        <p:txBody>
          <a:bodyPr/>
          <a:lstStyle/>
          <a:p>
            <a:r>
              <a:rPr lang="en-US" dirty="0" smtClean="0"/>
              <a:t>$ tree cookbooks/apache/templates/default</a:t>
            </a:r>
          </a:p>
          <a:p>
            <a:r>
              <a:rPr lang="en-US" dirty="0"/>
              <a:t>templates/default</a:t>
            </a:r>
          </a:p>
          <a:p>
            <a:r>
              <a:rPr lang="en-US" dirty="0"/>
              <a:t>└── </a:t>
            </a:r>
            <a:r>
              <a:rPr lang="en-US" dirty="0" err="1"/>
              <a:t>index.html.erb</a:t>
            </a:r>
            <a:endParaRPr lang="en-US" dirty="0"/>
          </a:p>
          <a:p>
            <a:endParaRPr lang="en-US" dirty="0"/>
          </a:p>
          <a:p>
            <a:r>
              <a:rPr lang="en-US" dirty="0"/>
              <a:t>0 directories, 1 file</a:t>
            </a:r>
          </a:p>
        </p:txBody>
      </p:sp>
      <p:sp>
        <p:nvSpPr>
          <p:cNvPr id="9" name="Content Placeholder 8"/>
          <p:cNvSpPr>
            <a:spLocks noGrp="1"/>
          </p:cNvSpPr>
          <p:nvPr>
            <p:ph sz="quarter" idx="12"/>
          </p:nvPr>
        </p:nvSpPr>
        <p:spPr/>
        <p:txBody>
          <a:bodyPr/>
          <a:lstStyle/>
          <a:p>
            <a:r>
              <a:rPr lang="en-US" sz="3733" dirty="0">
                <a:latin typeface="Courier New" panose="02070309020205020404" pitchFamily="49" charset="0"/>
                <a:cs typeface="Courier New" panose="02070309020205020404" pitchFamily="49" charset="0"/>
              </a:rPr>
              <a:t>template "/</a:t>
            </a:r>
            <a:r>
              <a:rPr lang="en-US" sz="3733" dirty="0" err="1">
                <a:latin typeface="Courier New" panose="02070309020205020404" pitchFamily="49" charset="0"/>
                <a:cs typeface="Courier New" panose="02070309020205020404" pitchFamily="49" charset="0"/>
              </a:rPr>
              <a:t>var</a:t>
            </a:r>
            <a:r>
              <a:rPr lang="en-US" sz="3733" dirty="0">
                <a:latin typeface="Courier New" panose="02070309020205020404" pitchFamily="49" charset="0"/>
                <a:cs typeface="Courier New" panose="02070309020205020404" pitchFamily="49" charset="0"/>
              </a:rPr>
              <a:t>/www/</a:t>
            </a:r>
            <a:r>
              <a:rPr lang="en-US" sz="3733" dirty="0" err="1">
                <a:latin typeface="Courier New" panose="02070309020205020404" pitchFamily="49" charset="0"/>
                <a:cs typeface="Courier New" panose="02070309020205020404" pitchFamily="49" charset="0"/>
              </a:rPr>
              <a:t>index.html</a:t>
            </a:r>
            <a:r>
              <a:rPr lang="en-US" sz="3733" dirty="0">
                <a:latin typeface="Courier New" panose="02070309020205020404" pitchFamily="49" charset="0"/>
                <a:cs typeface="Courier New" panose="02070309020205020404" pitchFamily="49" charset="0"/>
              </a:rPr>
              <a:t>" do</a:t>
            </a:r>
          </a:p>
          <a:p>
            <a:r>
              <a:rPr lang="en-US" sz="3733" dirty="0">
                <a:latin typeface="Courier New" panose="02070309020205020404" pitchFamily="49" charset="0"/>
                <a:cs typeface="Courier New" panose="02070309020205020404" pitchFamily="49" charset="0"/>
              </a:rPr>
              <a:t>  source "</a:t>
            </a:r>
            <a:r>
              <a:rPr lang="en-US" sz="3733" dirty="0" err="1">
                <a:latin typeface="Courier New" panose="02070309020205020404" pitchFamily="49" charset="0"/>
                <a:cs typeface="Courier New" panose="02070309020205020404" pitchFamily="49" charset="0"/>
              </a:rPr>
              <a:t>index.html.erb</a:t>
            </a:r>
            <a:r>
              <a:rPr lang="en-US" sz="3733" dirty="0">
                <a:latin typeface="Courier New" panose="02070309020205020404" pitchFamily="49" charset="0"/>
                <a:cs typeface="Courier New" panose="02070309020205020404" pitchFamily="49" charset="0"/>
              </a:rPr>
              <a:t>"</a:t>
            </a:r>
          </a:p>
          <a:p>
            <a:r>
              <a:rPr lang="en-US" sz="3733" dirty="0">
                <a:latin typeface="Courier New" panose="02070309020205020404" pitchFamily="49" charset="0"/>
                <a:cs typeface="Courier New" panose="02070309020205020404" pitchFamily="49" charset="0"/>
              </a:rPr>
              <a:t>end</a:t>
            </a:r>
          </a:p>
        </p:txBody>
      </p:sp>
      <p:cxnSp>
        <p:nvCxnSpPr>
          <p:cNvPr id="12" name="Straight Arrow Connector 11"/>
          <p:cNvCxnSpPr/>
          <p:nvPr/>
        </p:nvCxnSpPr>
        <p:spPr>
          <a:xfrm>
            <a:off x="2670531" y="3293796"/>
            <a:ext cx="1084570" cy="2392737"/>
          </a:xfrm>
          <a:prstGeom prst="straightConnector1">
            <a:avLst/>
          </a:prstGeom>
          <a:ln w="101600">
            <a:solidFill>
              <a:srgbClr val="F18B21"/>
            </a:solidFill>
            <a:headEnd type="arrow"/>
            <a:tailEnd type="arrow"/>
          </a:ln>
        </p:spPr>
        <p:style>
          <a:lnRef idx="3">
            <a:schemeClr val="accent1"/>
          </a:lnRef>
          <a:fillRef idx="0">
            <a:schemeClr val="accent1"/>
          </a:fillRef>
          <a:effectRef idx="2">
            <a:schemeClr val="accent1"/>
          </a:effectRef>
          <a:fontRef idx="minor">
            <a:schemeClr val="tx1"/>
          </a:fontRef>
        </p:style>
      </p:cxnSp>
      <p:sp>
        <p:nvSpPr>
          <p:cNvPr id="13" name="Rectangle 12"/>
          <p:cNvSpPr/>
          <p:nvPr/>
        </p:nvSpPr>
        <p:spPr bwMode="auto">
          <a:xfrm>
            <a:off x="585281" y="2803303"/>
            <a:ext cx="14970611"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4" name="Rectangle 13"/>
          <p:cNvSpPr/>
          <p:nvPr/>
        </p:nvSpPr>
        <p:spPr bwMode="auto">
          <a:xfrm>
            <a:off x="602406" y="5648982"/>
            <a:ext cx="14934879" cy="65947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705133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T</a:t>
            </a:r>
            <a:r>
              <a:rPr lang="en-US" dirty="0" smtClean="0"/>
              <a:t>emplate</a:t>
            </a:r>
            <a:endParaRPr lang="en-US" dirty="0"/>
          </a:p>
        </p:txBody>
      </p:sp>
      <p:sp>
        <p:nvSpPr>
          <p:cNvPr id="3" name="Subtitle 2"/>
          <p:cNvSpPr>
            <a:spLocks noGrp="1"/>
          </p:cNvSpPr>
          <p:nvPr>
            <p:ph type="subTitle" idx="1"/>
          </p:nvPr>
        </p:nvSpPr>
        <p:spPr>
          <a:xfrm>
            <a:off x="3013753" y="3506118"/>
            <a:ext cx="10974132" cy="4141983"/>
          </a:xfrm>
        </p:spPr>
        <p:txBody>
          <a:bodyPr/>
          <a:lstStyle/>
          <a:p>
            <a:r>
              <a:rPr lang="en-US" sz="3200" dirty="0"/>
              <a:t>To use a template, two things must happen:</a:t>
            </a:r>
          </a:p>
          <a:p>
            <a:endParaRPr lang="en-US" sz="3200" dirty="0"/>
          </a:p>
          <a:p>
            <a:pPr marL="609585" indent="-609585">
              <a:buFont typeface="+mj-lt"/>
              <a:buAutoNum type="arabicPeriod"/>
            </a:pPr>
            <a:r>
              <a:rPr lang="en-US" sz="3200" dirty="0"/>
              <a:t>A template resource must be added to a recipe</a:t>
            </a:r>
          </a:p>
          <a:p>
            <a:pPr marL="609585" indent="-609585">
              <a:buFont typeface="+mj-lt"/>
              <a:buAutoNum type="arabicPeriod"/>
            </a:pPr>
            <a:r>
              <a:rPr lang="en-US" sz="3200" dirty="0"/>
              <a:t>An Embedded Ruby (ERB) template must be added to a cookbook</a:t>
            </a:r>
          </a:p>
        </p:txBody>
      </p:sp>
      <p:sp>
        <p:nvSpPr>
          <p:cNvPr id="4" name="Content Placeholder 3"/>
          <p:cNvSpPr>
            <a:spLocks noGrp="1"/>
          </p:cNvSpPr>
          <p:nvPr>
            <p:ph sz="quarter" idx="4294967295"/>
          </p:nvPr>
        </p:nvSpPr>
        <p:spPr>
          <a:xfrm>
            <a:off x="3669213" y="7452067"/>
            <a:ext cx="8917577" cy="524133"/>
          </a:xfrm>
        </p:spPr>
        <p:txBody>
          <a:bodyPr>
            <a:normAutofit fontScale="55000" lnSpcReduction="20000"/>
          </a:bodyPr>
          <a:lstStyle/>
          <a:p>
            <a:r>
              <a:rPr lang="en-US" dirty="0"/>
              <a:t>https://</a:t>
            </a:r>
            <a:r>
              <a:rPr lang="en-US" dirty="0" err="1"/>
              <a:t>docs.chef.io</a:t>
            </a:r>
            <a:r>
              <a:rPr lang="en-US" dirty="0"/>
              <a:t>/</a:t>
            </a:r>
            <a:r>
              <a:rPr lang="en-US" dirty="0" err="1"/>
              <a:t>resource_template.html#using-templates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456304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Understand when to use a template </a:t>
            </a:r>
            <a:r>
              <a:rPr lang="en-US" dirty="0" smtClean="0"/>
              <a:t>resource</a:t>
            </a:r>
          </a:p>
          <a:p>
            <a:pPr marL="918610" lvl="1" indent="-609585">
              <a:buFont typeface="Wingdings" panose="05000000000000000000" pitchFamily="2" charset="2"/>
              <a:buChar char="Ø"/>
            </a:pPr>
            <a:r>
              <a:rPr lang="en-US" dirty="0" smtClean="0"/>
              <a:t>Create a template file</a:t>
            </a:r>
          </a:p>
          <a:p>
            <a:pPr marL="918610" lvl="1" indent="-609585">
              <a:buFont typeface="Wingdings" panose="05000000000000000000" pitchFamily="2" charset="2"/>
              <a:buChar char="Ø"/>
            </a:pPr>
            <a:r>
              <a:rPr lang="en-US" dirty="0" smtClean="0"/>
              <a:t>Use ERB tags to display node data in a template</a:t>
            </a:r>
          </a:p>
          <a:p>
            <a:pPr marL="918610" lvl="1" indent="-609585">
              <a:buFont typeface="Wingdings" panose="05000000000000000000" pitchFamily="2" charset="2"/>
              <a:buChar char="Ø"/>
            </a:pPr>
            <a:r>
              <a:rPr lang="en-US" dirty="0" smtClean="0"/>
              <a:t>Define a template resource</a:t>
            </a:r>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9535030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Cleaner Apache Recipe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index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060146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Courier New" panose="02070309020205020404" pitchFamily="49" charset="0"/>
                <a:cs typeface="Courier New" panose="02070309020205020404" pitchFamily="49" charset="0"/>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617008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lstStyle/>
          <a:p>
            <a:r>
              <a:rPr lang="en-US" smtClean="0"/>
              <a:t>Usage:</a:t>
            </a:r>
          </a:p>
          <a:p>
            <a:r>
              <a:rPr lang="en-US" smtClean="0"/>
              <a:t>    chef -h/--help</a:t>
            </a:r>
          </a:p>
          <a:p>
            <a:r>
              <a:rPr lang="en-US" smtClean="0"/>
              <a:t>    chef -v/--version</a:t>
            </a:r>
          </a:p>
          <a:p>
            <a:r>
              <a:rPr lang="en-US" smtClean="0"/>
              <a:t>    chef command [arguments...] [options...]</a:t>
            </a:r>
          </a:p>
          <a:p>
            <a:endParaRPr lang="en-US" smtClean="0"/>
          </a:p>
          <a:p>
            <a:endParaRPr lang="en-US" smtClean="0"/>
          </a:p>
          <a:p>
            <a:r>
              <a:rPr lang="en-US" smtClean="0"/>
              <a:t>Available Commands:</a:t>
            </a:r>
          </a:p>
          <a:p>
            <a:r>
              <a:rPr lang="en-US" smtClean="0"/>
              <a:t>    exec        Runs the command in context of the embedded ruby</a:t>
            </a:r>
          </a:p>
          <a:p>
            <a:r>
              <a:rPr lang="en-US" smtClean="0"/>
              <a:t>    gem         Runs the `gem` command in context of the embedded ruby</a:t>
            </a:r>
          </a:p>
          <a:p>
            <a:r>
              <a:rPr lang="en-US" smtClean="0"/>
              <a:t>    generate    Generate a new app, cookbook, or component</a:t>
            </a:r>
          </a:p>
          <a:p>
            <a:r>
              <a:rPr lang="en-US" smtClean="0"/>
              <a:t>    shell-init  Initialize your shell to use ChefDK as your primary ruby</a:t>
            </a:r>
          </a:p>
          <a:p>
            <a:r>
              <a:rPr lang="en-US" smtClean="0"/>
              <a:t>    install     Install cookbooks from a Policyfile and generate a locked cookbook set</a:t>
            </a:r>
          </a:p>
          <a:p>
            <a:r>
              <a:rPr lang="en-US" smtClean="0"/>
              <a:t>    update      Updates a Policyfile.lock.json with latest run_list and cookbooks</a:t>
            </a:r>
            <a:endParaRPr lang="en-US" dirty="0"/>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rPr>
              <a:t>chef</a:t>
            </a:r>
            <a:r>
              <a:rPr lang="en-US" dirty="0" smtClean="0"/>
              <a:t> Do?</a:t>
            </a:r>
            <a:endParaRPr lang="en-US" dirty="0"/>
          </a:p>
        </p:txBody>
      </p:sp>
      <p:sp>
        <p:nvSpPr>
          <p:cNvPr id="4" name="Text Placeholder 3"/>
          <p:cNvSpPr>
            <a:spLocks noGrp="1"/>
          </p:cNvSpPr>
          <p:nvPr>
            <p:ph type="body" sz="quarter" idx="11"/>
          </p:nvPr>
        </p:nvSpPr>
        <p:spPr/>
        <p:txBody>
          <a:bodyPr/>
          <a:lstStyle/>
          <a:p>
            <a:r>
              <a:rPr lang="en-US" smtClean="0"/>
              <a:t>$ chef --help</a:t>
            </a:r>
            <a:endParaRPr lang="en-US" dirty="0"/>
          </a:p>
        </p:txBody>
      </p:sp>
      <p:sp>
        <p:nvSpPr>
          <p:cNvPr id="6" name="Footer Placeholder 5"/>
          <p:cNvSpPr>
            <a:spLocks noGrp="1"/>
          </p:cNvSpPr>
          <p:nvPr>
            <p:ph type="ftr" sz="quarter" idx="12"/>
          </p:nvPr>
        </p:nvSpPr>
        <p:spPr/>
        <p:txBody>
          <a:bodyPr/>
          <a:lstStyle/>
          <a:p>
            <a:r>
              <a:rPr lang="en-US" smtClean="0"/>
              <a:t>©2015 Chef Software Inc.</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22</a:t>
            </a:fld>
            <a:endParaRPr lang="en-US" dirty="0"/>
          </a:p>
        </p:txBody>
      </p:sp>
      <p:sp>
        <p:nvSpPr>
          <p:cNvPr id="5" name="Rectangle 4"/>
          <p:cNvSpPr/>
          <p:nvPr/>
        </p:nvSpPr>
        <p:spPr bwMode="auto">
          <a:xfrm>
            <a:off x="1087686" y="62584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40187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p>
        </p:txBody>
      </p:sp>
      <p:sp>
        <p:nvSpPr>
          <p:cNvPr id="2" name="Title 1"/>
          <p:cNvSpPr>
            <a:spLocks noGrp="1"/>
          </p:cNvSpPr>
          <p:nvPr>
            <p:ph type="title"/>
          </p:nvPr>
        </p:nvSpPr>
        <p:spPr/>
        <p:txBody>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a:t>
            </a:r>
            <a:r>
              <a:rPr lang="en-US" dirty="0"/>
              <a:t>D</a:t>
            </a:r>
            <a:r>
              <a:rPr lang="en-US" dirty="0" smtClean="0"/>
              <a:t>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1106215" y="534050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783084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10"/>
          </p:nvPr>
        </p:nvSpPr>
        <p:spPr/>
        <p:txBody>
          <a:bodyPr>
            <a:noAutofit/>
          </a:bodyPr>
          <a:lstStyle/>
          <a:p>
            <a:r>
              <a:rPr lang="en-US" dirty="0"/>
              <a:t>Usage: chef generate template [path/to/cookbook] NAME [options]</a:t>
            </a:r>
          </a:p>
          <a:p>
            <a:r>
              <a:rPr lang="en-US" dirty="0"/>
              <a:t>    -C, --copyright COPYRIGHT        Name of the copyright holder - defaults to 'The Authors'</a:t>
            </a:r>
          </a:p>
          <a:p>
            <a:r>
              <a:rPr lang="en-US" dirty="0"/>
              <a:t>    -m, --email EMAIL                Email address of the author - defaults </a:t>
            </a:r>
            <a:r>
              <a:rPr lang="en-US" dirty="0" smtClean="0"/>
              <a:t>to ...</a:t>
            </a:r>
            <a:endParaRPr lang="en-US" dirty="0"/>
          </a:p>
          <a:p>
            <a:r>
              <a:rPr lang="en-US" dirty="0"/>
              <a:t>    -a, --generator-</a:t>
            </a:r>
            <a:r>
              <a:rPr lang="en-US" dirty="0" err="1"/>
              <a:t>arg</a:t>
            </a:r>
            <a:r>
              <a:rPr lang="en-US" dirty="0"/>
              <a:t> KEY=VALUE    Use to set arbitrary attribute KEY to VALUE </a:t>
            </a:r>
            <a:r>
              <a:rPr lang="en-US" dirty="0" smtClean="0"/>
              <a:t>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to</a:t>
            </a:r>
          </a:p>
          <a:p>
            <a:r>
              <a:rPr lang="en-US" dirty="0" smtClean="0"/>
              <a:t>    </a:t>
            </a:r>
            <a:r>
              <a:rPr lang="en-US" dirty="0"/>
              <a:t>-s, --source SOURCE_FILE         Copy content from SOURCE_FILE</a:t>
            </a:r>
          </a:p>
          <a:p>
            <a:r>
              <a:rPr lang="en-US" dirty="0"/>
              <a:t>    -g GENERATOR_COOKBOOK_PATH,      Use GENERATOR_COOKBOOK_PATH for the </a:t>
            </a:r>
            <a:r>
              <a:rPr lang="en-US" dirty="0" err="1" smtClean="0"/>
              <a:t>code_generator</a:t>
            </a:r>
            <a:endParaRPr lang="en-US" dirty="0"/>
          </a:p>
          <a:p>
            <a:r>
              <a:rPr lang="en-US" dirty="0"/>
              <a:t>        --generator-cookbook</a:t>
            </a:r>
          </a:p>
        </p:txBody>
      </p:sp>
      <p:sp>
        <p:nvSpPr>
          <p:cNvPr id="2" name="Title 1"/>
          <p:cNvSpPr>
            <a:spLocks noGrp="1"/>
          </p:cNvSpPr>
          <p:nvPr>
            <p:ph type="title"/>
          </p:nvPr>
        </p:nvSpPr>
        <p:spPr/>
        <p:txBody>
          <a:bodyPr>
            <a:normAutofit fontScale="90000"/>
          </a:bodyPr>
          <a:lstStyle/>
          <a:p>
            <a:r>
              <a:rPr lang="en-US" dirty="0" smtClean="0"/>
              <a:t>GE: What Can </a:t>
            </a:r>
            <a:r>
              <a:rPr lang="en-US" dirty="0" smtClean="0">
                <a:latin typeface="Courier New" panose="02070309020205020404" pitchFamily="49" charset="0"/>
                <a:cs typeface="Courier New" panose="02070309020205020404" pitchFamily="49" charset="0"/>
              </a:rPr>
              <a:t>chef</a:t>
            </a:r>
            <a:r>
              <a:rPr lang="en-US" dirty="0" smtClean="0"/>
              <a:t> </a:t>
            </a:r>
            <a:r>
              <a:rPr lang="en-US" dirty="0" smtClean="0">
                <a:latin typeface="Courier New" panose="02070309020205020404" pitchFamily="49" charset="0"/>
                <a:cs typeface="Courier New" panose="02070309020205020404" pitchFamily="49" charset="0"/>
              </a:rPr>
              <a:t>generate template</a:t>
            </a:r>
            <a:r>
              <a:rPr lang="en-US" dirty="0" smtClean="0"/>
              <a:t> Do?</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template --help</a:t>
            </a:r>
            <a:endParaRPr lang="en-US" dirty="0"/>
          </a:p>
        </p:txBody>
      </p:sp>
      <p:sp>
        <p:nvSpPr>
          <p:cNvPr id="5" name="Rectangle 4"/>
          <p:cNvSpPr/>
          <p:nvPr/>
        </p:nvSpPr>
        <p:spPr bwMode="auto">
          <a:xfrm>
            <a:off x="1120566" y="206889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9954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825407"/>
            <a:ext cx="14423693" cy="5152733"/>
          </a:xfrm>
        </p:spPr>
        <p:txBody>
          <a:bodyPr/>
          <a:lstStyle/>
          <a:p>
            <a:r>
              <a:rPr lang="en-US" dirty="0"/>
              <a:t>Compiling Cookbooks...</a:t>
            </a:r>
          </a:p>
          <a:p>
            <a:r>
              <a:rPr lang="en-US" dirty="0"/>
              <a:t>Recipe: </a:t>
            </a:r>
            <a:r>
              <a:rPr lang="en-US" dirty="0" err="1"/>
              <a:t>code_generator</a:t>
            </a:r>
            <a:r>
              <a:rPr lang="en-US" dirty="0"/>
              <a:t>::template</a:t>
            </a:r>
          </a:p>
          <a:p>
            <a:r>
              <a:rPr lang="en-US" dirty="0"/>
              <a:t>  * directory[cookbooks/apache/templates/default] action create</a:t>
            </a:r>
          </a:p>
          <a:p>
            <a:r>
              <a:rPr lang="en-US" dirty="0"/>
              <a:t>    - create new directory cookbooks/apache/templates/default</a:t>
            </a:r>
          </a:p>
          <a:p>
            <a:r>
              <a:rPr lang="en-US" dirty="0"/>
              <a:t>  * template[cookbooks/apache/templates/default/</a:t>
            </a:r>
            <a:r>
              <a:rPr lang="en-US" dirty="0" err="1"/>
              <a:t>index.html.erb</a:t>
            </a:r>
            <a:r>
              <a:rPr lang="en-US" dirty="0"/>
              <a:t>] action create</a:t>
            </a:r>
          </a:p>
          <a:p>
            <a:r>
              <a:rPr lang="en-US" dirty="0"/>
              <a:t>    - create new file cookbooks/apache/templates/default/</a:t>
            </a:r>
            <a:r>
              <a:rPr lang="en-US" dirty="0" err="1"/>
              <a:t>index.html.erb</a:t>
            </a:r>
            <a:endParaRPr lang="en-US" dirty="0"/>
          </a:p>
          <a:p>
            <a:r>
              <a:rPr lang="en-US" dirty="0"/>
              <a:t>    - update content in file cookbooks/apache/templates/default/</a:t>
            </a:r>
            <a:r>
              <a:rPr lang="en-US" dirty="0" err="1"/>
              <a:t>index.html.erb</a:t>
            </a:r>
            <a:r>
              <a:rPr lang="en-US" dirty="0"/>
              <a:t> from none to e3b0c4</a:t>
            </a:r>
          </a:p>
          <a:p>
            <a:r>
              <a:rPr lang="en-US" dirty="0"/>
              <a:t>    (diff output suppressed by config)</a:t>
            </a:r>
          </a:p>
        </p:txBody>
      </p:sp>
      <p:sp>
        <p:nvSpPr>
          <p:cNvPr id="3" name="Title 2"/>
          <p:cNvSpPr>
            <a:spLocks noGrp="1"/>
          </p:cNvSpPr>
          <p:nvPr>
            <p:ph type="title"/>
          </p:nvPr>
        </p:nvSpPr>
        <p:spPr/>
        <p:txBody>
          <a:bodyPr/>
          <a:lstStyle/>
          <a:p>
            <a:r>
              <a:rPr lang="en-US" dirty="0" smtClean="0"/>
              <a:t>GE: Use </a:t>
            </a:r>
            <a:r>
              <a:rPr lang="en-US" dirty="0" smtClean="0">
                <a:latin typeface="Courier New" panose="02070309020205020404" pitchFamily="49" charset="0"/>
                <a:cs typeface="Courier New" panose="02070309020205020404" pitchFamily="49" charset="0"/>
              </a:rPr>
              <a:t>chef</a:t>
            </a:r>
            <a:r>
              <a:rPr lang="en-US" dirty="0" smtClean="0"/>
              <a:t> to </a:t>
            </a:r>
            <a:r>
              <a:rPr lang="en-US" dirty="0"/>
              <a:t>G</a:t>
            </a:r>
            <a:r>
              <a:rPr lang="en-US" dirty="0" smtClean="0"/>
              <a:t>enerate a Template</a:t>
            </a:r>
            <a:endParaRPr lang="en-US" dirty="0"/>
          </a:p>
        </p:txBody>
      </p:sp>
      <p:sp>
        <p:nvSpPr>
          <p:cNvPr id="4" name="Text Placeholder 3"/>
          <p:cNvSpPr>
            <a:spLocks noGrp="1"/>
          </p:cNvSpPr>
          <p:nvPr>
            <p:ph type="body" sz="quarter" idx="11"/>
          </p:nvPr>
        </p:nvSpPr>
        <p:spPr>
          <a:xfrm>
            <a:off x="1121104" y="1255504"/>
            <a:ext cx="14422528" cy="1396256"/>
          </a:xfrm>
        </p:spPr>
        <p:txBody>
          <a:bodyPr/>
          <a:lstStyle/>
          <a:p>
            <a:r>
              <a:rPr lang="en-US" dirty="0" smtClean="0"/>
              <a:t>$ cd ~</a:t>
            </a:r>
          </a:p>
          <a:p>
            <a:r>
              <a:rPr lang="en-US" dirty="0" smtClean="0"/>
              <a:t>$ chef generate template cookbooks/apache index.html</a:t>
            </a:r>
            <a:endParaRPr lang="en-US" dirty="0"/>
          </a:p>
        </p:txBody>
      </p:sp>
      <p:sp>
        <p:nvSpPr>
          <p:cNvPr id="5" name="Rectangle 4"/>
          <p:cNvSpPr/>
          <p:nvPr/>
        </p:nvSpPr>
        <p:spPr bwMode="auto">
          <a:xfrm>
            <a:off x="1120566" y="373113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356964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a:t>
            </a:r>
          </a:p>
          <a:p>
            <a:r>
              <a:rPr lang="en-US" dirty="0"/>
              <a:t>└── default</a:t>
            </a:r>
          </a:p>
          <a:p>
            <a:r>
              <a:rPr lang="en-US" dirty="0"/>
              <a:t>    └── </a:t>
            </a:r>
            <a:r>
              <a:rPr lang="en-US" dirty="0" err="1"/>
              <a:t>index.html.erb</a:t>
            </a:r>
            <a:endParaRPr lang="en-US" dirty="0"/>
          </a:p>
          <a:p>
            <a:endParaRPr lang="en-US" dirty="0"/>
          </a:p>
          <a:p>
            <a:r>
              <a:rPr lang="en-US" dirty="0"/>
              <a:t>1 directory, 1 file</a:t>
            </a:r>
          </a:p>
        </p:txBody>
      </p:sp>
      <p:sp>
        <p:nvSpPr>
          <p:cNvPr id="3" name="Title 2"/>
          <p:cNvSpPr>
            <a:spLocks noGrp="1"/>
          </p:cNvSpPr>
          <p:nvPr>
            <p:ph type="title"/>
          </p:nvPr>
        </p:nvSpPr>
        <p:spPr/>
        <p:txBody>
          <a:bodyPr/>
          <a:lstStyle/>
          <a:p>
            <a:r>
              <a:rPr lang="en-US" dirty="0" smtClean="0"/>
              <a:t>GE: Lets Look at the Template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a:t>
            </a:r>
            <a:endParaRPr lang="en-US" dirty="0"/>
          </a:p>
        </p:txBody>
      </p:sp>
      <p:sp>
        <p:nvSpPr>
          <p:cNvPr id="5" name="Rectangle 4"/>
          <p:cNvSpPr/>
          <p:nvPr/>
        </p:nvSpPr>
        <p:spPr bwMode="auto">
          <a:xfrm>
            <a:off x="1088006" y="30189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473172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q"/>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26341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ERB</a:t>
            </a:r>
            <a:endParaRPr lang="en-US" dirty="0"/>
          </a:p>
        </p:txBody>
      </p:sp>
      <p:sp>
        <p:nvSpPr>
          <p:cNvPr id="3" name="Subtitle 2"/>
          <p:cNvSpPr>
            <a:spLocks noGrp="1"/>
          </p:cNvSpPr>
          <p:nvPr>
            <p:ph type="subTitle" idx="1"/>
          </p:nvPr>
        </p:nvSpPr>
        <p:spPr/>
        <p:txBody>
          <a:bodyPr/>
          <a:lstStyle/>
          <a:p>
            <a:r>
              <a:rPr lang="en-US" dirty="0" smtClean="0"/>
              <a:t>An </a:t>
            </a:r>
            <a:r>
              <a:rPr lang="en-US" dirty="0"/>
              <a:t>Embedded Ruby (ERB) template allows Ruby code to be embedded inside a text file within specially formatted tags. </a:t>
            </a:r>
            <a:endParaRPr lang="en-US" dirty="0" smtClean="0"/>
          </a:p>
          <a:p>
            <a:endParaRPr lang="en-US" dirty="0"/>
          </a:p>
          <a:p>
            <a:r>
              <a:rPr lang="en-US" dirty="0" smtClean="0"/>
              <a:t>Ruby </a:t>
            </a:r>
            <a:r>
              <a:rPr lang="en-US" dirty="0"/>
              <a:t>code can be embedded using expressions and statements. </a:t>
            </a:r>
          </a:p>
        </p:txBody>
      </p:sp>
      <p:sp>
        <p:nvSpPr>
          <p:cNvPr id="4" name="Content Placeholder 3"/>
          <p:cNvSpPr>
            <a:spLocks noGrp="1"/>
          </p:cNvSpPr>
          <p:nvPr>
            <p:ph sz="quarter" idx="4294967295"/>
          </p:nvPr>
        </p:nvSpPr>
        <p:spPr>
          <a:xfrm>
            <a:off x="4210201" y="7528267"/>
            <a:ext cx="7835601" cy="524133"/>
          </a:xfrm>
        </p:spPr>
        <p:txBody>
          <a:bodyPr>
            <a:normAutofit fontScale="70000" lnSpcReduction="20000"/>
          </a:bodyPr>
          <a:lstStyle/>
          <a:p>
            <a:r>
              <a:rPr lang="en-US" dirty="0"/>
              <a:t>https://</a:t>
            </a:r>
            <a:r>
              <a:rPr lang="en-US" dirty="0" err="1"/>
              <a:t>docs.chef.io</a:t>
            </a:r>
            <a:r>
              <a:rPr lang="en-US" dirty="0"/>
              <a:t>/</a:t>
            </a:r>
            <a:r>
              <a:rPr lang="en-US" dirty="0" err="1"/>
              <a:t>templates.html#variables</a:t>
            </a:r>
            <a:endParaRPr lang="en-US" dirty="0"/>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42919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Text Within an ERB Template</a:t>
            </a:r>
            <a:endParaRPr lang="en-US" dirty="0"/>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1258237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endParaRPr lang="en-US" sz="3200" dirty="0" smtClean="0"/>
          </a:p>
          <a:p>
            <a:r>
              <a:rPr lang="en-US" sz="3200" dirty="0" smtClean="0"/>
              <a:t>In </a:t>
            </a:r>
            <a:r>
              <a:rPr lang="en-US" sz="3200" dirty="0"/>
              <a:t>the last section we updated our two cookbooks to display information about our node. </a:t>
            </a:r>
            <a:endParaRPr lang="en-US" sz="3200" dirty="0" smtClean="0"/>
          </a:p>
          <a:p>
            <a:endParaRPr lang="en-US" sz="3200" dirty="0" smtClean="0"/>
          </a:p>
          <a:p>
            <a:r>
              <a:rPr lang="en-US" sz="3200" dirty="0"/>
              <a:t>We added this content to the file resource in their respective recipes.</a:t>
            </a:r>
          </a:p>
          <a:p>
            <a:endParaRPr lang="en-US" sz="3200" dirty="0"/>
          </a:p>
          <a:p>
            <a:endParaRPr lang="en-US" sz="3200" dirty="0"/>
          </a:p>
          <a:p>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2402209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a:t>
            </a:r>
            <a:r>
              <a:rPr lang="en-US" dirty="0" smtClean="0"/>
              <a:t>ERB </a:t>
            </a:r>
            <a:r>
              <a:rPr lang="en-US" dirty="0"/>
              <a:t>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a:t>
            </a:r>
            <a:r>
              <a:rPr lang="en-US" smtClean="0"/>
              <a:t>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03185" y="1901209"/>
            <a:ext cx="5377200" cy="325285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3698681" y="2599310"/>
            <a:ext cx="2891800" cy="25648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6624947" y="1797238"/>
            <a:ext cx="6961835" cy="3218401"/>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6520969" y="2465632"/>
            <a:ext cx="7055719" cy="2554753"/>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605278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Each ERB tag has a beginning tag and a matched ending tag.</a:t>
            </a:r>
            <a:endParaRPr lang="en-US" dirty="0"/>
          </a:p>
        </p:txBody>
      </p:sp>
      <p:cxnSp>
        <p:nvCxnSpPr>
          <p:cNvPr id="15" name="Straight Arrow Connector 14"/>
          <p:cNvCxnSpPr/>
          <p:nvPr/>
        </p:nvCxnSpPr>
        <p:spPr>
          <a:xfrm flipH="1" flipV="1">
            <a:off x="1277457" y="4411400"/>
            <a:ext cx="5302929" cy="742661"/>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18" name="Straight Arrow Connector 17"/>
          <p:cNvCxnSpPr/>
          <p:nvPr/>
        </p:nvCxnSpPr>
        <p:spPr>
          <a:xfrm flipH="1" flipV="1">
            <a:off x="1292311" y="3074612"/>
            <a:ext cx="5298173" cy="2089560"/>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cxnSp>
        <p:nvCxnSpPr>
          <p:cNvPr id="20" name="Straight Arrow Connector 19"/>
          <p:cNvCxnSpPr/>
          <p:nvPr/>
        </p:nvCxnSpPr>
        <p:spPr>
          <a:xfrm flipH="1" flipV="1">
            <a:off x="3089661" y="3044906"/>
            <a:ext cx="10497120" cy="1970735"/>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cxnSp>
        <p:nvCxnSpPr>
          <p:cNvPr id="23" name="Straight Arrow Connector 22"/>
          <p:cNvCxnSpPr/>
          <p:nvPr/>
        </p:nvCxnSpPr>
        <p:spPr>
          <a:xfrm flipH="1" flipV="1">
            <a:off x="2926266" y="4396547"/>
            <a:ext cx="10650423" cy="623839"/>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249278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do not display the result.</a:t>
            </a:r>
            <a:endParaRPr lang="en-US" dirty="0"/>
          </a:p>
        </p:txBody>
      </p:sp>
      <p:sp>
        <p:nvSpPr>
          <p:cNvPr id="5" name="Text Placeholder 6"/>
          <p:cNvSpPr>
            <a:spLocks noGrp="1"/>
          </p:cNvSpPr>
          <p:nvPr>
            <p:ph type="body" sz="quarter" idx="13"/>
          </p:nvPr>
        </p:nvSpPr>
        <p:spPr>
          <a:xfrm>
            <a:off x="604059" y="1365850"/>
            <a:ext cx="14923632" cy="626533"/>
          </a:xfrm>
        </p:spPr>
        <p:txBody>
          <a:bodyPr/>
          <a:lstStyle/>
          <a:p>
            <a:r>
              <a:rPr lang="en-US" dirty="0" smtClean="0"/>
              <a:t> </a:t>
            </a:r>
            <a:endParaRPr lang="en-US" dirty="0"/>
          </a:p>
        </p:txBody>
      </p:sp>
      <p:sp>
        <p:nvSpPr>
          <p:cNvPr id="6" name="Text Placeholder 6"/>
          <p:cNvSpPr>
            <a:spLocks noGrp="1"/>
          </p:cNvSpPr>
          <p:nvPr>
            <p:ph type="body" sz="quarter" idx="13"/>
          </p:nvPr>
        </p:nvSpPr>
        <p:spPr>
          <a:xfrm>
            <a:off x="635048" y="2705913"/>
            <a:ext cx="14923632" cy="626533"/>
          </a:xfrm>
        </p:spPr>
        <p:txBody>
          <a:bodyPr/>
          <a:lstStyle/>
          <a:p>
            <a:r>
              <a:rPr lang="en-US" dirty="0" smtClean="0"/>
              <a:t> </a:t>
            </a:r>
            <a:endParaRPr lang="en-US" dirty="0"/>
          </a:p>
        </p:txBody>
      </p:sp>
      <p:sp>
        <p:nvSpPr>
          <p:cNvPr id="7" name="Text Placeholder 6"/>
          <p:cNvSpPr>
            <a:spLocks noGrp="1"/>
          </p:cNvSpPr>
          <p:nvPr>
            <p:ph type="body" sz="quarter" idx="13"/>
          </p:nvPr>
        </p:nvSpPr>
        <p:spPr>
          <a:xfrm>
            <a:off x="635048" y="4012780"/>
            <a:ext cx="14923632" cy="626533"/>
          </a:xfrm>
        </p:spPr>
        <p:txBody>
          <a:bodyPr/>
          <a:lstStyle/>
          <a:p>
            <a:r>
              <a:rPr lang="en-US" dirty="0" smtClean="0"/>
              <a:t> </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1588322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Text Within an ERB Template</a:t>
            </a:r>
          </a:p>
        </p:txBody>
      </p:sp>
      <p:sp>
        <p:nvSpPr>
          <p:cNvPr id="3" name="Content Placeholder 2"/>
          <p:cNvSpPr>
            <a:spLocks noGrp="1"/>
          </p:cNvSpPr>
          <p:nvPr>
            <p:ph sz="quarter" idx="10"/>
          </p:nvPr>
        </p:nvSpPr>
        <p:spPr/>
        <p:txBody>
          <a:bodyPr>
            <a:normAutofit fontScale="92500"/>
          </a:bodyPr>
          <a:lstStyle/>
          <a:p>
            <a:r>
              <a:rPr lang="en-US" dirty="0" smtClean="0"/>
              <a:t>&lt;% if (50 + 50) == 100 %&gt;</a:t>
            </a:r>
          </a:p>
          <a:p>
            <a:r>
              <a:rPr lang="en-US" dirty="0" smtClean="0"/>
              <a:t>50 + 50 = &lt;%= 50 + 50 %&gt;</a:t>
            </a:r>
          </a:p>
          <a:p>
            <a:r>
              <a:rPr lang="en-US" dirty="0" smtClean="0"/>
              <a:t>&lt;% else %&gt;</a:t>
            </a:r>
          </a:p>
          <a:p>
            <a:r>
              <a:rPr lang="en-US" dirty="0" smtClean="0"/>
              <a:t>At some point all of MATH I learned in school changed.</a:t>
            </a:r>
            <a:endParaRPr lang="en-US" dirty="0"/>
          </a:p>
          <a:p>
            <a:r>
              <a:rPr lang="en-US" dirty="0" smtClean="0"/>
              <a:t>&lt;% end %&gt;</a:t>
            </a:r>
            <a:endParaRPr lang="en-US" dirty="0"/>
          </a:p>
        </p:txBody>
      </p:sp>
      <p:sp>
        <p:nvSpPr>
          <p:cNvPr id="4" name="Content Placeholder 3"/>
          <p:cNvSpPr>
            <a:spLocks noGrp="1"/>
          </p:cNvSpPr>
          <p:nvPr>
            <p:ph sz="quarter" idx="12"/>
          </p:nvPr>
        </p:nvSpPr>
        <p:spPr/>
        <p:txBody>
          <a:bodyPr/>
          <a:lstStyle/>
          <a:p>
            <a:r>
              <a:rPr lang="en-US" dirty="0" smtClean="0"/>
              <a:t>Executes the ruby code within the brackets and display the results.</a:t>
            </a:r>
            <a:endParaRPr lang="en-US" dirty="0"/>
          </a:p>
        </p:txBody>
      </p:sp>
      <p:sp>
        <p:nvSpPr>
          <p:cNvPr id="5" name="Text Placeholder 6"/>
          <p:cNvSpPr>
            <a:spLocks noGrp="1"/>
          </p:cNvSpPr>
          <p:nvPr>
            <p:ph type="body" sz="quarter" idx="13"/>
          </p:nvPr>
        </p:nvSpPr>
        <p:spPr>
          <a:xfrm>
            <a:off x="618409" y="2071146"/>
            <a:ext cx="14923632" cy="626533"/>
          </a:xfrm>
        </p:spPr>
        <p:txBody>
          <a:bodyPr/>
          <a:lstStyle/>
          <a:p>
            <a:r>
              <a:rPr lang="en-US" dirty="0" smtClean="0"/>
              <a:t> </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80763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Angry Squid</a:t>
            </a:r>
            <a:endParaRPr lang="en-US" dirty="0"/>
          </a:p>
        </p:txBody>
      </p:sp>
      <p:sp>
        <p:nvSpPr>
          <p:cNvPr id="3" name="Subtitle 2"/>
          <p:cNvSpPr>
            <a:spLocks noGrp="1"/>
          </p:cNvSpPr>
          <p:nvPr>
            <p:ph type="subTitle" idx="1"/>
          </p:nvPr>
        </p:nvSpPr>
        <p:spPr/>
        <p:txBody>
          <a:bodyPr anchor="ctr"/>
          <a:lstStyle/>
          <a:p>
            <a:r>
              <a:rPr lang="en-US" sz="22133" dirty="0">
                <a:latin typeface="Courier New" panose="02070309020205020404" pitchFamily="49" charset="0"/>
                <a:cs typeface="Courier New" panose="02070309020205020404" pitchFamily="49" charset="0"/>
              </a:rPr>
              <a:t>&lt;%=</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415414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Move </a:t>
            </a:r>
            <a:r>
              <a:rPr lang="en-US" dirty="0"/>
              <a:t>O</a:t>
            </a:r>
            <a:r>
              <a:rPr lang="en-US" dirty="0" smtClean="0"/>
              <a:t>ur Source to the Template</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#{node["</a:t>
            </a:r>
            <a:r>
              <a:rPr lang="en-US" dirty="0" err="1"/>
              <a:t>ipaddress</a:t>
            </a:r>
            <a:r>
              <a:rPr lang="en-US" dirty="0"/>
              <a:t>"]}&lt;/h2&gt;</a:t>
            </a:r>
          </a:p>
          <a:p>
            <a:r>
              <a:rPr lang="en-US" dirty="0" smtClean="0"/>
              <a:t>    &lt;</a:t>
            </a:r>
            <a:r>
              <a:rPr lang="en-US" dirty="0"/>
              <a:t>h2&gt;hostname: #{node["hostname"]}&lt;/h2&gt;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smtClean="0"/>
              <a:t>~/cookbooks/apache/templates/default/</a:t>
            </a:r>
            <a:r>
              <a:rPr lang="en-US" sz="3200" dirty="0" err="1" smtClean="0"/>
              <a:t>index.html.erb</a:t>
            </a:r>
            <a:endParaRPr lang="en-US" sz="3200"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1026467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Replace String </a:t>
            </a:r>
            <a:r>
              <a:rPr lang="en-US" dirty="0"/>
              <a:t>I</a:t>
            </a:r>
            <a:r>
              <a:rPr lang="en-US" dirty="0" smtClean="0"/>
              <a:t>nterpolation with ERB</a:t>
            </a:r>
            <a:endParaRPr lang="en-US" dirty="0"/>
          </a:p>
        </p:txBody>
      </p:sp>
      <p:sp>
        <p:nvSpPr>
          <p:cNvPr id="3" name="Content Placeholder 2"/>
          <p:cNvSpPr>
            <a:spLocks noGrp="1"/>
          </p:cNvSpPr>
          <p:nvPr>
            <p:ph sz="quarter" idx="10"/>
          </p:nvPr>
        </p:nvSpPr>
        <p:spPr/>
        <p:txBody>
          <a:bodyPr/>
          <a:lstStyle/>
          <a:p>
            <a:r>
              <a:rPr lang="en-US" dirty="0"/>
              <a:t>&lt;html&gt;</a:t>
            </a:r>
          </a:p>
          <a:p>
            <a:r>
              <a:rPr lang="en-US" dirty="0"/>
              <a:t>  &lt;body&gt;</a:t>
            </a:r>
          </a:p>
          <a:p>
            <a:r>
              <a:rPr lang="en-US" dirty="0"/>
              <a:t>    &lt;h1&gt;Hello, world!&lt;/h1&gt;</a:t>
            </a:r>
          </a:p>
          <a:p>
            <a:r>
              <a:rPr lang="en-US" dirty="0" smtClean="0"/>
              <a:t>    &lt;</a:t>
            </a:r>
            <a:r>
              <a:rPr lang="en-US" dirty="0"/>
              <a:t>h2&gt;</a:t>
            </a:r>
            <a:r>
              <a:rPr lang="en-US" dirty="0" err="1"/>
              <a:t>ipaddress</a:t>
            </a:r>
            <a:r>
              <a:rPr lang="en-US" dirty="0"/>
              <a:t>: </a:t>
            </a:r>
            <a:r>
              <a:rPr lang="en-US" dirty="0" smtClean="0"/>
              <a:t>&lt;%= node</a:t>
            </a:r>
            <a:r>
              <a:rPr lang="en-US" dirty="0"/>
              <a:t>["</a:t>
            </a:r>
            <a:r>
              <a:rPr lang="en-US" dirty="0" err="1"/>
              <a:t>ipaddress</a:t>
            </a:r>
            <a:r>
              <a:rPr lang="en-US" dirty="0"/>
              <a:t>"</a:t>
            </a:r>
            <a:r>
              <a:rPr lang="en-US" dirty="0" smtClean="0"/>
              <a:t>] %&gt;&lt;</a:t>
            </a:r>
            <a:r>
              <a:rPr lang="en-US" dirty="0"/>
              <a:t>/h2&gt;</a:t>
            </a:r>
          </a:p>
          <a:p>
            <a:r>
              <a:rPr lang="en-US" dirty="0" smtClean="0"/>
              <a:t>    &lt;</a:t>
            </a:r>
            <a:r>
              <a:rPr lang="en-US" dirty="0"/>
              <a:t>h2&gt;hostname: </a:t>
            </a:r>
            <a:r>
              <a:rPr lang="en-US" dirty="0" smtClean="0"/>
              <a:t>&lt;%= node</a:t>
            </a:r>
            <a:r>
              <a:rPr lang="en-US" dirty="0"/>
              <a:t>["hostname"</a:t>
            </a:r>
            <a:r>
              <a:rPr lang="en-US" dirty="0" smtClean="0"/>
              <a:t>] %&gt;&lt;</a:t>
            </a:r>
            <a:r>
              <a:rPr lang="en-US" dirty="0"/>
              <a:t>/h2&gt;</a:t>
            </a:r>
          </a:p>
          <a:p>
            <a:r>
              <a:rPr lang="en-US" dirty="0" smtClean="0"/>
              <a:t>&lt;</a:t>
            </a:r>
            <a:r>
              <a:rPr lang="en-US" dirty="0"/>
              <a:t>/body&gt;</a:t>
            </a:r>
          </a:p>
          <a:p>
            <a:r>
              <a:rPr lang="en-US" dirty="0"/>
              <a:t>&lt;/html&gt;</a:t>
            </a:r>
          </a:p>
        </p:txBody>
      </p:sp>
      <p:sp>
        <p:nvSpPr>
          <p:cNvPr id="4" name="Text Placeholder 3"/>
          <p:cNvSpPr>
            <a:spLocks noGrp="1"/>
          </p:cNvSpPr>
          <p:nvPr>
            <p:ph type="body" sz="quarter" idx="11"/>
          </p:nvPr>
        </p:nvSpPr>
        <p:spPr/>
        <p:txBody>
          <a:bodyPr>
            <a:noAutofit/>
          </a:bodyPr>
          <a:lstStyle/>
          <a:p>
            <a:r>
              <a:rPr lang="en-US" sz="3200" dirty="0"/>
              <a:t>~/cookbooks/apache/templates/default/</a:t>
            </a:r>
            <a:r>
              <a:rPr lang="en-US" sz="3200" dirty="0" err="1"/>
              <a:t>index.html.erb</a:t>
            </a:r>
            <a:endParaRPr lang="en-US" sz="3200" dirty="0"/>
          </a:p>
        </p:txBody>
      </p:sp>
      <p:sp>
        <p:nvSpPr>
          <p:cNvPr id="6" name="Text Placeholder 5"/>
          <p:cNvSpPr>
            <a:spLocks noGrp="1"/>
          </p:cNvSpPr>
          <p:nvPr>
            <p:ph type="body" sz="quarter" idx="13"/>
          </p:nvPr>
        </p:nvSpPr>
        <p:spPr>
          <a:xfrm>
            <a:off x="1135042" y="4206982"/>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89848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q"/>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962390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Remove the Existing </a:t>
            </a:r>
            <a:r>
              <a:rPr lang="en-US" dirty="0"/>
              <a:t>C</a:t>
            </a:r>
            <a:r>
              <a:rPr lang="en-US" dirty="0" smtClean="0"/>
              <a:t>ontent </a:t>
            </a:r>
            <a:r>
              <a:rPr lang="en-US" dirty="0"/>
              <a:t>A</a:t>
            </a:r>
            <a:r>
              <a:rPr lang="en-US" dirty="0" smtClean="0"/>
              <a:t>ttribute</a:t>
            </a:r>
            <a:endParaRPr lang="en-US" dirty="0"/>
          </a:p>
        </p:txBody>
      </p:sp>
      <p:sp>
        <p:nvSpPr>
          <p:cNvPr id="3" name="Content Placeholder 2"/>
          <p:cNvSpPr>
            <a:spLocks noGrp="1"/>
          </p:cNvSpPr>
          <p:nvPr>
            <p:ph sz="quarter" idx="10"/>
          </p:nvPr>
        </p:nvSpPr>
        <p:spPr/>
        <p:txBody>
          <a:bodyPr>
            <a:normAutofit/>
          </a:bodyPr>
          <a:lstStyle/>
          <a:p>
            <a:r>
              <a:rPr lang="en-US" dirty="0"/>
              <a:t>file "/</a:t>
            </a:r>
            <a:r>
              <a:rPr lang="en-US" dirty="0" err="1"/>
              <a:t>var</a:t>
            </a:r>
            <a:r>
              <a:rPr lang="en-US" dirty="0"/>
              <a:t>/www/html/</a:t>
            </a:r>
            <a:r>
              <a:rPr lang="en-US" dirty="0" err="1"/>
              <a:t>index.html</a:t>
            </a:r>
            <a:r>
              <a:rPr lang="en-US" dirty="0"/>
              <a:t>" do</a:t>
            </a:r>
          </a:p>
          <a:p>
            <a:r>
              <a:rPr lang="en-US" dirty="0" smtClean="0"/>
              <a:t>  </a:t>
            </a:r>
            <a:r>
              <a:rPr lang="en-US" dirty="0"/>
              <a:t>content </a:t>
            </a:r>
            <a:r>
              <a:rPr lang="en-US" dirty="0" smtClean="0"/>
              <a:t>"&lt;h1&gt;Hello, world!&lt;/h1&gt;</a:t>
            </a:r>
          </a:p>
          <a:p>
            <a:r>
              <a:rPr lang="en-US" dirty="0" smtClean="0"/>
              <a:t>&lt;h2&gt;IPADDRESS</a:t>
            </a:r>
            <a:r>
              <a:rPr lang="en-US" dirty="0"/>
              <a:t>: #{node["</a:t>
            </a:r>
            <a:r>
              <a:rPr lang="en-US" dirty="0" err="1"/>
              <a:t>ipaddress</a:t>
            </a:r>
            <a:r>
              <a:rPr lang="en-US" dirty="0"/>
              <a:t>"]</a:t>
            </a:r>
            <a:r>
              <a:rPr lang="en-US" dirty="0" smtClean="0"/>
              <a:t>}&lt;/h2&gt;</a:t>
            </a:r>
            <a:endParaRPr lang="en-US" dirty="0"/>
          </a:p>
          <a:p>
            <a:r>
              <a:rPr lang="en-US" dirty="0" smtClean="0"/>
              <a:t>&lt;h2&gt;HOSTNAME </a:t>
            </a:r>
            <a:r>
              <a:rPr lang="en-US" dirty="0"/>
              <a:t>: #{node["hostname"]</a:t>
            </a:r>
            <a:r>
              <a:rPr lang="en-US" dirty="0" smtClean="0"/>
              <a:t>}&lt;/h2&gt;</a:t>
            </a:r>
          </a:p>
          <a:p>
            <a:r>
              <a:rPr lang="en-US" dirty="0" smtClean="0"/>
              <a:t>"</a:t>
            </a:r>
          </a:p>
          <a:p>
            <a:r>
              <a:rPr lang="en-US" dirty="0" smtClean="0"/>
              <a:t>end</a:t>
            </a:r>
          </a:p>
          <a:p>
            <a:endParaRPr lang="en-US" dirty="0" smtClean="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Text Placeholder 4"/>
          <p:cNvSpPr>
            <a:spLocks noGrp="1"/>
          </p:cNvSpPr>
          <p:nvPr>
            <p:ph type="body" sz="quarter" idx="12"/>
          </p:nvPr>
        </p:nvSpPr>
        <p:spPr>
          <a:xfrm>
            <a:off x="1133900" y="2751088"/>
            <a:ext cx="14404273" cy="2612365"/>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693607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14060" y="211150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3878611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a:xfrm>
            <a:off x="1121104" y="2113747"/>
            <a:ext cx="14423693" cy="6058703"/>
          </a:xfrm>
        </p:spPr>
        <p:txBody>
          <a:bodyPr>
            <a:normAutofit fontScale="85000" lnSpcReduction="20000"/>
          </a:bodyPr>
          <a:lstStyle/>
          <a:p>
            <a:r>
              <a:rPr lang="en-US" dirty="0" smtClean="0"/>
              <a:t>package "apache2"</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smtClean="0"/>
          </a:p>
          <a:p>
            <a:r>
              <a:rPr lang="en-US" dirty="0" smtClean="0"/>
              <a:t>service "apache2" do</a:t>
            </a:r>
          </a:p>
          <a:p>
            <a:r>
              <a:rPr lang="en-US" dirty="0"/>
              <a:t> </a:t>
            </a:r>
            <a:r>
              <a:rPr lang="en-US" dirty="0" smtClean="0"/>
              <a:t> action [ :enable, :start ]</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4712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to Specify as the 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7577" y="2793628"/>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558457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cookbooks/apache/templates/default/</a:t>
            </a:r>
          </a:p>
          <a:p>
            <a:r>
              <a:rPr lang="en-US" dirty="0"/>
              <a:t>└── </a:t>
            </a:r>
            <a:r>
              <a:rPr lang="en-US" dirty="0" err="1"/>
              <a:t>index.html.erb</a:t>
            </a:r>
            <a:endParaRPr lang="en-US" dirty="0"/>
          </a:p>
          <a:p>
            <a:endParaRPr lang="en-US" dirty="0"/>
          </a:p>
          <a:p>
            <a:r>
              <a:rPr lang="en-US" dirty="0"/>
              <a:t>0 directories, 1 file</a:t>
            </a:r>
          </a:p>
        </p:txBody>
      </p:sp>
      <p:sp>
        <p:nvSpPr>
          <p:cNvPr id="3" name="Title 2"/>
          <p:cNvSpPr>
            <a:spLocks noGrp="1"/>
          </p:cNvSpPr>
          <p:nvPr>
            <p:ph type="title"/>
          </p:nvPr>
        </p:nvSpPr>
        <p:spPr/>
        <p:txBody>
          <a:bodyPr>
            <a:normAutofit fontScale="90000"/>
          </a:bodyPr>
          <a:lstStyle/>
          <a:p>
            <a:r>
              <a:rPr lang="en-US" dirty="0" smtClean="0"/>
              <a:t>GE: Viewing the Partial </a:t>
            </a:r>
            <a:r>
              <a:rPr lang="en-US" dirty="0"/>
              <a:t>P</a:t>
            </a:r>
            <a:r>
              <a:rPr lang="en-US" dirty="0" smtClean="0"/>
              <a:t>ath to the Template</a:t>
            </a:r>
            <a:endParaRPr lang="en-US" dirty="0"/>
          </a:p>
        </p:txBody>
      </p:sp>
      <p:sp>
        <p:nvSpPr>
          <p:cNvPr id="4" name="Text Placeholder 3"/>
          <p:cNvSpPr>
            <a:spLocks noGrp="1"/>
          </p:cNvSpPr>
          <p:nvPr>
            <p:ph type="body" sz="quarter" idx="11"/>
          </p:nvPr>
        </p:nvSpPr>
        <p:spPr/>
        <p:txBody>
          <a:bodyPr/>
          <a:lstStyle/>
          <a:p>
            <a:r>
              <a:rPr lang="en-US" dirty="0" smtClean="0"/>
              <a:t>$ tree cookbooks/apache/templates/default</a:t>
            </a:r>
            <a:endParaRPr lang="en-US" dirty="0"/>
          </a:p>
        </p:txBody>
      </p:sp>
      <p:sp>
        <p:nvSpPr>
          <p:cNvPr id="5" name="Rectangle 4"/>
          <p:cNvSpPr/>
          <p:nvPr/>
        </p:nvSpPr>
        <p:spPr bwMode="auto">
          <a:xfrm>
            <a:off x="1125673" y="255280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459197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Change the File </a:t>
            </a:r>
            <a:r>
              <a:rPr lang="en-US" dirty="0"/>
              <a:t>R</a:t>
            </a:r>
            <a:r>
              <a:rPr lang="en-US" dirty="0" smtClean="0"/>
              <a:t>esource to a Template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var</a:t>
            </a:r>
            <a:r>
              <a:rPr lang="en-US" dirty="0"/>
              <a:t>/www/html/</a:t>
            </a:r>
            <a:r>
              <a:rPr lang="en-US" dirty="0" err="1"/>
              <a:t>index.html</a:t>
            </a:r>
            <a:r>
              <a:rPr lang="en-US" dirty="0"/>
              <a:t>" </a:t>
            </a:r>
            <a:r>
              <a:rPr lang="en-US" dirty="0" smtClean="0"/>
              <a:t>do</a:t>
            </a:r>
          </a:p>
          <a:p>
            <a:r>
              <a:rPr lang="en-US" dirty="0" smtClean="0"/>
              <a:t>  source "</a:t>
            </a:r>
            <a:r>
              <a:rPr lang="en-US" dirty="0" err="1" smtClean="0"/>
              <a:t>index.html.erb</a:t>
            </a:r>
            <a:r>
              <a:rPr lang="en-US" dirty="0"/>
              <a:t>"</a:t>
            </a:r>
          </a:p>
          <a:p>
            <a:r>
              <a:rPr lang="en-US" dirty="0" smtClean="0"/>
              <a:t>end</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6"/>
          <p:cNvSpPr>
            <a:spLocks noGrp="1"/>
          </p:cNvSpPr>
          <p:nvPr>
            <p:ph type="body" sz="quarter" idx="13"/>
          </p:nvPr>
        </p:nvSpPr>
        <p:spPr>
          <a:xfrm>
            <a:off x="1130264" y="2824472"/>
            <a:ext cx="14398272" cy="740313"/>
          </a:xfrm>
        </p:spPr>
        <p:txBody>
          <a:bodyPr/>
          <a:lstStyle/>
          <a:p>
            <a:r>
              <a:rPr lang="en-US" dirty="0" smtClean="0"/>
              <a:t>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66254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Cleaner Recipes</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latin typeface="+mj-lt"/>
              </a:rPr>
              <a:t>Create a template with </a:t>
            </a:r>
            <a:r>
              <a:rPr lang="en-US" dirty="0" smtClean="0">
                <a:latin typeface="+mj-lt"/>
                <a:cs typeface="Courier New" panose="02070309020205020404" pitchFamily="49" charset="0"/>
              </a:rPr>
              <a:t>chef generate</a:t>
            </a:r>
            <a:endParaRPr lang="en-US" dirty="0" smtClean="0">
              <a:latin typeface="+mj-lt"/>
            </a:endParaRPr>
          </a:p>
          <a:p>
            <a:pPr marL="380990" indent="-380990">
              <a:buFont typeface="Wingdings" charset="2"/>
              <a:buChar char="ü"/>
            </a:pPr>
            <a:r>
              <a:rPr lang="en-US" dirty="0" smtClean="0"/>
              <a:t>Define the contents of the ERB template</a:t>
            </a:r>
          </a:p>
          <a:p>
            <a:pPr marL="380990" indent="-380990">
              <a:buFont typeface="Wingdings" charset="2"/>
              <a:buChar char="ü"/>
            </a:pPr>
            <a:r>
              <a:rPr lang="en-US" dirty="0" smtClean="0"/>
              <a:t>Change the file resource to the template resource in the 'apache' cookbook</a:t>
            </a:r>
          </a:p>
        </p:txBody>
      </p:sp>
      <p:sp>
        <p:nvSpPr>
          <p:cNvPr id="4" name="Content Placeholder 3"/>
          <p:cNvSpPr>
            <a:spLocks noGrp="1"/>
          </p:cNvSpPr>
          <p:nvPr>
            <p:ph sz="quarter" idx="11"/>
          </p:nvPr>
        </p:nvSpPr>
        <p:spPr/>
        <p:txBody>
          <a:bodyPr/>
          <a:lstStyle/>
          <a:p>
            <a:r>
              <a:rPr lang="en-US" dirty="0" smtClean="0"/>
              <a:t>Adding the node attributes to the default page did make it harder to read the recipe.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04155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a:xfrm>
            <a:off x="3013753" y="3429918"/>
            <a:ext cx="10974132" cy="5189213"/>
          </a:xfrm>
        </p:spPr>
        <p:txBody>
          <a:bodyPr/>
          <a:lstStyle/>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kitchen test </a:t>
            </a:r>
            <a:r>
              <a:rPr lang="en-US" dirty="0" smtClean="0">
                <a:latin typeface="+mj-lt"/>
              </a:rPr>
              <a:t>on the "apache" cookbook</a:t>
            </a:r>
          </a:p>
          <a:p>
            <a:pPr marL="609585" indent="-609585">
              <a:lnSpc>
                <a:spcPct val="120000"/>
              </a:lnSpc>
              <a:buFont typeface="Wingdings" charset="2"/>
              <a:buChar char="q"/>
            </a:pPr>
            <a:r>
              <a:rPr lang="en-US" dirty="0" smtClean="0">
                <a:latin typeface="+mj-lt"/>
              </a:rPr>
              <a:t>Use </a:t>
            </a:r>
            <a:r>
              <a:rPr lang="en-US" dirty="0" smtClean="0">
                <a:latin typeface="+mj-lt"/>
                <a:cs typeface="Courier New" panose="02070309020205020404" pitchFamily="49" charset="0"/>
              </a:rPr>
              <a:t>chef-client</a:t>
            </a:r>
            <a:r>
              <a:rPr lang="en-US" dirty="0" smtClean="0">
                <a:latin typeface="+mj-lt"/>
              </a:rPr>
              <a:t> to apply the "apache" cookbook's "default" recipe</a:t>
            </a:r>
          </a:p>
          <a:p>
            <a:pPr marL="609585" indent="-609585">
              <a:lnSpc>
                <a:spcPct val="120000"/>
              </a:lnSpc>
              <a:buFont typeface="Wingdings" charset="2"/>
              <a:buChar char="q"/>
            </a:pPr>
            <a:r>
              <a:rPr lang="en-US" dirty="0" smtClean="0"/>
              <a:t>Update the "apache" cookbook's version for this patch</a:t>
            </a:r>
            <a:endParaRPr lang="en-US" dirty="0"/>
          </a:p>
          <a:p>
            <a:pPr marL="609585" indent="-609585">
              <a:lnSpc>
                <a:spcPct val="120000"/>
              </a:lnSpc>
              <a:buFont typeface="Wingdings" charset="2"/>
              <a:buChar char="q"/>
            </a:pPr>
            <a:r>
              <a:rPr lang="en-US" dirty="0" smtClean="0"/>
              <a:t>Commit the changes</a:t>
            </a:r>
            <a:endParaRPr lang="en-US" dirty="0"/>
          </a:p>
          <a:p>
            <a:pPr marL="609585" indent="-609585">
              <a:lnSpc>
                <a:spcPct val="120000"/>
              </a:lnSpc>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565079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0952444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sz="2200" dirty="0"/>
              <a:t>[2015-09-16T14:18:05+00:00] WARN: No config file found or specified on command line, using command line options.</a:t>
            </a:r>
          </a:p>
          <a:p>
            <a:r>
              <a:rPr lang="en-US" sz="2200" dirty="0"/>
              <a:t>Starting Chef Client, version 12.3.0</a:t>
            </a:r>
          </a:p>
          <a:p>
            <a:r>
              <a:rPr lang="en-US" sz="2200" dirty="0"/>
              <a:t>resolving cookbooks for run list: ["apache"]</a:t>
            </a:r>
          </a:p>
          <a:p>
            <a:r>
              <a:rPr lang="en-US" sz="2200" dirty="0"/>
              <a:t>Synchronizing Cookbooks:</a:t>
            </a:r>
          </a:p>
          <a:p>
            <a:r>
              <a:rPr lang="en-US" sz="2200" dirty="0"/>
              <a:t>  - apache</a:t>
            </a:r>
          </a:p>
          <a:p>
            <a:r>
              <a:rPr lang="en-US" sz="2200" dirty="0"/>
              <a:t>Compiling Cookbooks...</a:t>
            </a:r>
          </a:p>
          <a:p>
            <a:r>
              <a:rPr lang="en-US" sz="2200" dirty="0"/>
              <a:t>[2015-09-16T14:18:09+00:00] WARN: Cloning resource attributes for service[httpd] from prior resource (CHEF-3694)</a:t>
            </a:r>
          </a:p>
          <a:p>
            <a:r>
              <a:rPr lang="en-US" sz="2200" dirty="0"/>
              <a:t>[2015-09-16T14:18:09+00:00] WARN: Previous service[httpd]: /root/.chef/local-mode-cache/cache/cookbooks/apache/recipes/server.rb:8:in `</a:t>
            </a:r>
            <a:r>
              <a:rPr lang="en-US" sz="2200" dirty="0" err="1"/>
              <a:t>from_file</a:t>
            </a:r>
            <a:r>
              <a:rPr lang="en-US" sz="2200" dirty="0"/>
              <a:t>'</a:t>
            </a:r>
          </a:p>
          <a:p>
            <a:r>
              <a:rPr lang="en-US" sz="2200" dirty="0"/>
              <a:t>[2015-09-16T14:18:09+00:00] WARN: Current  service[httpd]: /root/.</a:t>
            </a:r>
            <a:r>
              <a:rPr lang="en-US" sz="2200" dirty="0" smtClean="0"/>
              <a:t>chef/local-mode-cache/ ...</a:t>
            </a:r>
            <a:endParaRPr lang="en-US" sz="2200"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sz="3200" dirty="0"/>
              <a:t>$ cd </a:t>
            </a:r>
            <a:r>
              <a:rPr lang="en-US" sz="3200" dirty="0" smtClean="0"/>
              <a:t>~</a:t>
            </a:r>
          </a:p>
          <a:p>
            <a:r>
              <a:rPr lang="en-US" sz="3200" dirty="0" smtClean="0"/>
              <a:t>$ sudo chef-client --local-mode -r "recipe[apache]"</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7922099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a:t>
            </a:r>
            <a:r>
              <a:rPr lang="en-US" dirty="0"/>
              <a:t>P</a:t>
            </a:r>
            <a:r>
              <a:rPr lang="en-US" dirty="0" smtClean="0"/>
              <a:t>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24938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the Changes</a:t>
            </a:r>
            <a:endParaRPr lang="en-US" dirty="0"/>
          </a:p>
        </p:txBody>
      </p:sp>
      <p:sp>
        <p:nvSpPr>
          <p:cNvPr id="3" name="Subtitle 2"/>
          <p:cNvSpPr>
            <a:spLocks noGrp="1"/>
          </p:cNvSpPr>
          <p:nvPr>
            <p:ph type="subTitle" idx="1"/>
          </p:nvPr>
        </p:nvSpPr>
        <p:spPr/>
        <p:txBody>
          <a:bodyPr/>
          <a:lstStyle/>
          <a:p>
            <a:r>
              <a:rPr lang="en-US" dirty="0" smtClean="0">
                <a:latin typeface="+mj-lt"/>
              </a:rPr>
              <a:t>$ cd ~/cookbooks/apache</a:t>
            </a: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2073599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Use the Template</a:t>
            </a:r>
            <a:endParaRPr lang="en-US" dirty="0"/>
          </a:p>
        </p:txBody>
      </p:sp>
      <p:sp>
        <p:nvSpPr>
          <p:cNvPr id="3" name="Subtitle 2"/>
          <p:cNvSpPr>
            <a:spLocks noGrp="1"/>
          </p:cNvSpPr>
          <p:nvPr>
            <p:ph type="subTitle" idx="1"/>
          </p:nvPr>
        </p:nvSpPr>
        <p:spPr>
          <a:xfrm>
            <a:off x="2209800" y="3264509"/>
            <a:ext cx="12439650" cy="4799683"/>
          </a:xfrm>
        </p:spPr>
        <p:txBody>
          <a:bodyPr>
            <a:noAutofit/>
          </a:bodyPr>
          <a:lstStyle/>
          <a:p>
            <a:pPr>
              <a:lnSpc>
                <a:spcPct val="90000"/>
              </a:lnSpc>
            </a:pPr>
            <a:r>
              <a:rPr lang="en-US" sz="2667" dirty="0">
                <a:latin typeface="+mj-lt"/>
              </a:rPr>
              <a:t>For the "workstation" cookbook:</a:t>
            </a:r>
          </a:p>
          <a:p>
            <a:pPr>
              <a:lnSpc>
                <a:spcPct val="90000"/>
              </a:lnSpc>
            </a:pPr>
            <a:endParaRPr lang="en-US" sz="2667" dirty="0">
              <a:latin typeface="+mj-lt"/>
            </a:endParaRPr>
          </a:p>
          <a:p>
            <a:pPr marL="380990" indent="-380990">
              <a:lnSpc>
                <a:spcPct val="90000"/>
              </a:lnSpc>
              <a:buFont typeface="Wingdings" charset="2"/>
              <a:buChar char="q"/>
            </a:pPr>
            <a:r>
              <a:rPr lang="en-US" sz="2667" dirty="0" smtClean="0">
                <a:latin typeface="+mj-lt"/>
              </a:rPr>
              <a:t>Use </a:t>
            </a:r>
            <a:r>
              <a:rPr lang="en-US" sz="2667" dirty="0" smtClean="0">
                <a:latin typeface="+mj-lt"/>
                <a:cs typeface="Courier New" panose="02070309020205020404" pitchFamily="49" charset="0"/>
              </a:rPr>
              <a:t>chef generate </a:t>
            </a:r>
            <a:r>
              <a:rPr lang="en-US" sz="2667" dirty="0" smtClean="0">
                <a:latin typeface="+mj-lt"/>
              </a:rPr>
              <a:t>to create a template named "</a:t>
            </a:r>
            <a:r>
              <a:rPr lang="en-US" sz="2667" dirty="0" err="1" smtClean="0">
                <a:latin typeface="+mj-lt"/>
              </a:rPr>
              <a:t>motd.erb</a:t>
            </a:r>
            <a:r>
              <a:rPr lang="en-US" sz="2667" dirty="0" smtClean="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Copy the source attribute from the file named "/</a:t>
            </a:r>
            <a:r>
              <a:rPr lang="en-US" sz="2667" dirty="0" err="1">
                <a:latin typeface="+mj-lt"/>
              </a:rPr>
              <a:t>etc</a:t>
            </a:r>
            <a:r>
              <a:rPr lang="en-US" sz="2667" dirty="0">
                <a:latin typeface="+mj-lt"/>
              </a:rPr>
              <a:t>/</a:t>
            </a:r>
            <a:r>
              <a:rPr lang="en-US" sz="2667" dirty="0" err="1">
                <a:latin typeface="+mj-lt"/>
              </a:rPr>
              <a:t>motd</a:t>
            </a:r>
            <a:r>
              <a:rPr lang="en-US" sz="2667" dirty="0">
                <a:latin typeface="+mj-lt"/>
              </a:rPr>
              <a:t>" into the template file "</a:t>
            </a:r>
            <a:r>
              <a:rPr lang="en-US" sz="2667" dirty="0" err="1">
                <a:latin typeface="+mj-lt"/>
              </a:rPr>
              <a:t>motd.erb</a:t>
            </a:r>
            <a:r>
              <a:rPr lang="en-US" sz="2667" dirty="0">
                <a:latin typeface="+mj-lt"/>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Remove a resource: </a:t>
            </a:r>
            <a:r>
              <a:rPr lang="en-US" sz="2667" dirty="0">
                <a:latin typeface="+mj-lt"/>
                <a:cs typeface="Courier New" panose="02070309020205020404" pitchFamily="49" charset="0"/>
              </a:rPr>
              <a:t>The file named "/</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motd</a:t>
            </a:r>
            <a:r>
              <a:rPr lang="en-US" sz="2667" dirty="0">
                <a:latin typeface="+mj-lt"/>
                <a:cs typeface="Courier New" panose="02070309020205020404" pitchFamily="49" charset="0"/>
              </a:rPr>
              <a:t>"</a:t>
            </a:r>
          </a:p>
          <a:p>
            <a:pPr marL="380990" indent="-380990">
              <a:lnSpc>
                <a:spcPct val="90000"/>
              </a:lnSpc>
              <a:buFont typeface="Wingdings" charset="2"/>
              <a:buChar char="q"/>
            </a:pPr>
            <a:endParaRPr lang="en-US" sz="2667" dirty="0">
              <a:latin typeface="+mj-lt"/>
            </a:endParaRPr>
          </a:p>
          <a:p>
            <a:pPr marL="380990" indent="-380990">
              <a:lnSpc>
                <a:spcPct val="90000"/>
              </a:lnSpc>
              <a:buFont typeface="Wingdings" charset="2"/>
              <a:buChar char="q"/>
            </a:pPr>
            <a:r>
              <a:rPr lang="en-US" sz="2667" dirty="0">
                <a:latin typeface="+mj-lt"/>
              </a:rPr>
              <a:t>Add a resource: </a:t>
            </a:r>
            <a:r>
              <a:rPr lang="en-US" sz="2667" dirty="0">
                <a:latin typeface="+mj-lt"/>
                <a:cs typeface="Courier New" panose="02070309020205020404" pitchFamily="49" charset="0"/>
              </a:rPr>
              <a:t>The template named "/</a:t>
            </a:r>
            <a:r>
              <a:rPr lang="en-US" sz="2667" dirty="0" err="1">
                <a:latin typeface="+mj-lt"/>
                <a:cs typeface="Courier New" panose="02070309020205020404" pitchFamily="49" charset="0"/>
              </a:rPr>
              <a:t>etc</a:t>
            </a:r>
            <a:r>
              <a:rPr lang="en-US" sz="2667" dirty="0">
                <a:latin typeface="+mj-lt"/>
                <a:cs typeface="Courier New" panose="02070309020205020404" pitchFamily="49" charset="0"/>
              </a:rPr>
              <a:t>/</a:t>
            </a:r>
            <a:r>
              <a:rPr lang="en-US" sz="2667" dirty="0" err="1">
                <a:latin typeface="+mj-lt"/>
                <a:cs typeface="Courier New" panose="02070309020205020404" pitchFamily="49" charset="0"/>
              </a:rPr>
              <a:t>motd</a:t>
            </a:r>
            <a:r>
              <a:rPr lang="en-US" sz="2667" dirty="0">
                <a:latin typeface="+mj-lt"/>
                <a:cs typeface="Courier New" panose="02070309020205020404" pitchFamily="49" charset="0"/>
              </a:rPr>
              <a:t>" is created with the source "</a:t>
            </a:r>
            <a:r>
              <a:rPr lang="en-US" sz="2667" dirty="0" err="1">
                <a:latin typeface="+mj-lt"/>
                <a:cs typeface="Courier New" panose="02070309020205020404" pitchFamily="49" charset="0"/>
              </a:rPr>
              <a:t>motd.erb</a:t>
            </a:r>
            <a:r>
              <a:rPr lang="en-US" sz="2667" dirty="0">
                <a:latin typeface="+mj-lt"/>
                <a:cs typeface="Courier New" panose="02070309020205020404" pitchFamily="49" charset="0"/>
              </a:rPr>
              <a:t>"</a:t>
            </a:r>
          </a:p>
          <a:p>
            <a:pPr marL="380990" indent="-380990">
              <a:lnSpc>
                <a:spcPct val="90000"/>
              </a:lnSpc>
              <a:buFont typeface="Wingdings" charset="2"/>
              <a:buChar char="q"/>
            </a:pPr>
            <a:endParaRPr lang="en-US" sz="2667" dirty="0">
              <a:latin typeface="+mj-lt"/>
              <a:cs typeface="Courier New" panose="02070309020205020404" pitchFamily="49" charset="0"/>
            </a:endParaRPr>
          </a:p>
          <a:p>
            <a:pPr marL="380990" indent="-380990">
              <a:lnSpc>
                <a:spcPct val="90000"/>
              </a:lnSpc>
              <a:buFont typeface="Wingdings" charset="2"/>
              <a:buChar char="q"/>
            </a:pPr>
            <a:r>
              <a:rPr lang="en-US" sz="2667" dirty="0" smtClean="0">
                <a:latin typeface="+mj-lt"/>
                <a:cs typeface="Courier New" panose="02070309020205020404" pitchFamily="49" charset="0"/>
              </a:rPr>
              <a:t>Use kitchen test to test it and chef-client to locally apply the default recipe.</a:t>
            </a:r>
            <a:endParaRPr lang="en-US" sz="2667" dirty="0" smtClean="0">
              <a:latin typeface="+mj-lt"/>
            </a:endParaRPr>
          </a:p>
          <a:p>
            <a:pPr marL="380990" indent="-380990">
              <a:lnSpc>
                <a:spcPct val="90000"/>
              </a:lnSpc>
              <a:buFont typeface="Wingdings" charset="2"/>
              <a:buChar char="q"/>
            </a:pPr>
            <a:endParaRPr lang="en-US" sz="2667" dirty="0">
              <a:latin typeface="+mj-lt"/>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1909849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300" y="5598127"/>
            <a:ext cx="12562833"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a:xfrm>
            <a:off x="3013752" y="1107378"/>
            <a:ext cx="10972800" cy="2241661"/>
          </a:xfrm>
        </p:spPr>
        <p:txBody>
          <a:bodyPr>
            <a:normAutofit/>
          </a:bodyPr>
          <a:lstStyle/>
          <a:p>
            <a:r>
              <a:rPr lang="en-US" dirty="0" smtClean="0"/>
              <a:t>Double Quotes Close Double Quotes</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Double quoted strings are terminated by double quotes.</a:t>
            </a:r>
          </a:p>
          <a:p>
            <a:endParaRPr lang="en-US" dirty="0"/>
          </a:p>
        </p:txBody>
      </p:sp>
      <p:sp>
        <p:nvSpPr>
          <p:cNvPr id="5" name="Rectangle 4"/>
          <p:cNvSpPr/>
          <p:nvPr/>
        </p:nvSpPr>
        <p:spPr bwMode="auto">
          <a:xfrm>
            <a:off x="6725909"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095769" y="5824850"/>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3198287" y="6609553"/>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6886169" y="6601060"/>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605804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0403"/>
            <a:ext cx="14423693" cy="4862948"/>
          </a:xfrm>
        </p:spPr>
        <p:txBody>
          <a:bodyPr/>
          <a:lstStyle/>
          <a:p>
            <a:r>
              <a:rPr lang="en-US" sz="2200" dirty="0"/>
              <a:t>Compiling Cookbooks...</a:t>
            </a:r>
          </a:p>
          <a:p>
            <a:r>
              <a:rPr lang="en-US" sz="2200" dirty="0"/>
              <a:t>Recipe: </a:t>
            </a:r>
            <a:r>
              <a:rPr lang="en-US" sz="2200" dirty="0" err="1"/>
              <a:t>code_generator</a:t>
            </a:r>
            <a:r>
              <a:rPr lang="en-US" sz="2200" dirty="0"/>
              <a:t>::cookbook</a:t>
            </a:r>
          </a:p>
          <a:p>
            <a:r>
              <a:rPr lang="en-US" sz="2200" dirty="0"/>
              <a:t>  * directory[/home/chef/template] action create</a:t>
            </a:r>
          </a:p>
          <a:p>
            <a:r>
              <a:rPr lang="en-US" sz="2200" dirty="0"/>
              <a:t>    - create new directory /home/chef/template</a:t>
            </a:r>
          </a:p>
          <a:p>
            <a:r>
              <a:rPr lang="en-US" sz="2200" dirty="0"/>
              <a:t>  * template[/home/chef/template/metadata.rb] action </a:t>
            </a:r>
            <a:r>
              <a:rPr lang="en-US" sz="2200" dirty="0" err="1"/>
              <a:t>create_if_missing</a:t>
            </a:r>
            <a:endParaRPr lang="en-US" sz="2200" dirty="0"/>
          </a:p>
          <a:p>
            <a:r>
              <a:rPr lang="en-US" sz="2200" dirty="0"/>
              <a:t>    - create new file /home/chef/template/metadata.rb</a:t>
            </a:r>
          </a:p>
          <a:p>
            <a:r>
              <a:rPr lang="en-US" sz="2200" dirty="0"/>
              <a:t>    - update content in file /home/chef/template/metadata.rb from none to 000bce</a:t>
            </a:r>
          </a:p>
          <a:p>
            <a:r>
              <a:rPr lang="en-US" sz="2200" dirty="0"/>
              <a:t>    (diff output suppressed by config)</a:t>
            </a:r>
          </a:p>
          <a:p>
            <a:r>
              <a:rPr lang="en-US" sz="2200" dirty="0"/>
              <a:t>  * template[/home/chef/template/README.md] action </a:t>
            </a:r>
            <a:r>
              <a:rPr lang="en-US" sz="2200" dirty="0" err="1"/>
              <a:t>create_if_missing</a:t>
            </a:r>
            <a:endParaRPr lang="en-US" sz="2200" dirty="0"/>
          </a:p>
          <a:p>
            <a:r>
              <a:rPr lang="en-US" sz="2200" dirty="0"/>
              <a:t>    - create new file /</a:t>
            </a:r>
            <a:r>
              <a:rPr lang="en-US" sz="2200" dirty="0" smtClean="0"/>
              <a:t>home/chef/template/README.md</a:t>
            </a:r>
            <a:endParaRPr lang="en-US" sz="2200" dirty="0"/>
          </a:p>
        </p:txBody>
      </p:sp>
      <p:sp>
        <p:nvSpPr>
          <p:cNvPr id="3" name="Title 2"/>
          <p:cNvSpPr>
            <a:spLocks noGrp="1"/>
          </p:cNvSpPr>
          <p:nvPr>
            <p:ph type="title"/>
          </p:nvPr>
        </p:nvSpPr>
        <p:spPr/>
        <p:txBody>
          <a:bodyPr>
            <a:normAutofit fontScale="90000"/>
          </a:bodyPr>
          <a:lstStyle/>
          <a:p>
            <a:r>
              <a:rPr lang="en-US" dirty="0"/>
              <a:t>Lab: Return </a:t>
            </a:r>
            <a:r>
              <a:rPr lang="en-US" dirty="0" smtClean="0"/>
              <a:t>Home and Generate the Template</a:t>
            </a:r>
            <a:endParaRPr lang="en-US" dirty="0"/>
          </a:p>
        </p:txBody>
      </p:sp>
      <p:sp>
        <p:nvSpPr>
          <p:cNvPr id="4" name="Text Placeholder 3"/>
          <p:cNvSpPr>
            <a:spLocks noGrp="1"/>
          </p:cNvSpPr>
          <p:nvPr>
            <p:ph type="body" sz="quarter" idx="11"/>
          </p:nvPr>
        </p:nvSpPr>
        <p:spPr>
          <a:xfrm>
            <a:off x="1054197" y="1255504"/>
            <a:ext cx="14758233" cy="1612387"/>
          </a:xfrm>
        </p:spPr>
        <p:txBody>
          <a:bodyPr/>
          <a:lstStyle/>
          <a:p>
            <a:r>
              <a:rPr lang="en-US" sz="3400" dirty="0"/>
              <a:t>$ cd </a:t>
            </a:r>
            <a:r>
              <a:rPr lang="en-US" sz="3400" dirty="0" smtClean="0"/>
              <a:t>~</a:t>
            </a:r>
          </a:p>
          <a:p>
            <a:r>
              <a:rPr lang="en-US" sz="3400" dirty="0" smtClean="0"/>
              <a:t>$ </a:t>
            </a:r>
            <a:r>
              <a:rPr lang="en-US" sz="3400" dirty="0"/>
              <a:t>chef generate </a:t>
            </a:r>
            <a:r>
              <a:rPr lang="en-US" sz="3400" dirty="0" smtClean="0"/>
              <a:t>template </a:t>
            </a:r>
            <a:r>
              <a:rPr lang="en-US" sz="3400" dirty="0"/>
              <a:t>cookbooks/workstation </a:t>
            </a:r>
            <a:r>
              <a:rPr lang="en-US" sz="3400" dirty="0" err="1"/>
              <a:t>motd</a:t>
            </a:r>
            <a:endParaRPr lang="en-US" sz="34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3911519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dirty="0" smtClean="0"/>
              <a:t>Lab: Copy the Existing </a:t>
            </a:r>
            <a:r>
              <a:rPr lang="en-US" sz="4800" dirty="0"/>
              <a:t>S</a:t>
            </a:r>
            <a:r>
              <a:rPr lang="en-US" sz="4800" dirty="0" smtClean="0"/>
              <a:t>ource into the Template</a:t>
            </a:r>
            <a:endParaRPr lang="en-US" sz="4800"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19219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a:t>
            </a:r>
            <a:r>
              <a:rPr lang="en-US" dirty="0" err="1" smtClean="0"/>
              <a:t>motd.erb</a:t>
            </a:r>
            <a:r>
              <a:rPr lang="en-US" dirty="0" smtClean="0"/>
              <a:t> to Use ERB</a:t>
            </a:r>
            <a:endParaRPr lang="en-US" dirty="0"/>
          </a:p>
        </p:txBody>
      </p:sp>
      <p:sp>
        <p:nvSpPr>
          <p:cNvPr id="3" name="Content Placeholder 2"/>
          <p:cNvSpPr>
            <a:spLocks noGrp="1"/>
          </p:cNvSpPr>
          <p:nvPr>
            <p:ph sz="quarter" idx="10"/>
          </p:nvPr>
        </p:nvSpPr>
        <p:spPr/>
        <p:txBody>
          <a:bodyPr/>
          <a:lstStyle/>
          <a:p>
            <a:r>
              <a:rPr lang="en-US" dirty="0"/>
              <a:t>Property of ...</a:t>
            </a:r>
          </a:p>
          <a:p>
            <a:r>
              <a:rPr lang="en-US" dirty="0"/>
              <a:t>  </a:t>
            </a:r>
          </a:p>
          <a:p>
            <a:r>
              <a:rPr lang="en-US" dirty="0"/>
              <a:t>  IPADDRESS: </a:t>
            </a:r>
            <a:r>
              <a:rPr lang="en-US" dirty="0" smtClean="0"/>
              <a:t>&lt;%= node</a:t>
            </a:r>
            <a:r>
              <a:rPr lang="en-US" dirty="0"/>
              <a:t>["</a:t>
            </a:r>
            <a:r>
              <a:rPr lang="en-US" dirty="0" err="1"/>
              <a:t>ipaddress</a:t>
            </a:r>
            <a:r>
              <a:rPr lang="en-US" dirty="0"/>
              <a:t>"</a:t>
            </a:r>
            <a:r>
              <a:rPr lang="en-US" dirty="0" smtClean="0"/>
              <a:t>]</a:t>
            </a:r>
            <a:r>
              <a:rPr lang="en-US" dirty="0"/>
              <a:t> %&gt;</a:t>
            </a:r>
          </a:p>
          <a:p>
            <a:r>
              <a:rPr lang="en-US" dirty="0"/>
              <a:t>  HOSTNAME : &lt;%= </a:t>
            </a:r>
            <a:r>
              <a:rPr lang="en-US" dirty="0" smtClean="0"/>
              <a:t>node</a:t>
            </a:r>
            <a:r>
              <a:rPr lang="en-US" dirty="0"/>
              <a:t>["hostname"</a:t>
            </a:r>
            <a:r>
              <a:rPr lang="en-US" dirty="0" smtClean="0"/>
              <a:t>]</a:t>
            </a:r>
            <a:r>
              <a:rPr lang="en-US" dirty="0"/>
              <a:t> %&gt;</a:t>
            </a:r>
          </a:p>
          <a:p>
            <a:r>
              <a:rPr lang="en-US" dirty="0"/>
              <a:t>  MEMORY   : &lt;%= </a:t>
            </a:r>
            <a:r>
              <a:rPr lang="en-US" dirty="0" smtClean="0"/>
              <a:t>node</a:t>
            </a:r>
            <a:r>
              <a:rPr lang="en-US" dirty="0"/>
              <a:t>["memory"]["total"</a:t>
            </a:r>
            <a:r>
              <a:rPr lang="en-US" dirty="0" smtClean="0"/>
              <a:t>]</a:t>
            </a:r>
            <a:r>
              <a:rPr lang="en-US" dirty="0"/>
              <a:t> %&gt;</a:t>
            </a:r>
          </a:p>
          <a:p>
            <a:r>
              <a:rPr lang="en-US" dirty="0"/>
              <a:t>  CPU      : &lt;%= </a:t>
            </a:r>
            <a:r>
              <a:rPr lang="en-US" dirty="0" smtClean="0"/>
              <a:t>node</a:t>
            </a:r>
            <a:r>
              <a:rPr lang="en-US" dirty="0"/>
              <a:t>["</a:t>
            </a:r>
            <a:r>
              <a:rPr lang="en-US" dirty="0" err="1"/>
              <a:t>cpu</a:t>
            </a:r>
            <a:r>
              <a:rPr lang="en-US" dirty="0"/>
              <a:t>"]["0"]["</a:t>
            </a:r>
            <a:r>
              <a:rPr lang="en-US" dirty="0" err="1"/>
              <a:t>mhz</a:t>
            </a:r>
            <a:r>
              <a:rPr lang="en-US" dirty="0"/>
              <a:t>"</a:t>
            </a:r>
            <a:r>
              <a:rPr lang="en-US" dirty="0" smtClean="0"/>
              <a:t>] %&gt;</a:t>
            </a:r>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~/cookbooks/workstation/templates/default/</a:t>
            </a:r>
            <a:r>
              <a:rPr lang="en-US" sz="3733" dirty="0" err="1"/>
              <a:t>motd.erb</a:t>
            </a:r>
            <a:endParaRPr lang="en-US" sz="3733" dirty="0"/>
          </a:p>
        </p:txBody>
      </p:sp>
      <p:sp>
        <p:nvSpPr>
          <p:cNvPr id="6" name="Text Placeholder 5"/>
          <p:cNvSpPr>
            <a:spLocks noGrp="1"/>
          </p:cNvSpPr>
          <p:nvPr>
            <p:ph type="body" sz="quarter" idx="13"/>
          </p:nvPr>
        </p:nvSpPr>
        <p:spPr>
          <a:xfrm>
            <a:off x="1135042" y="3538797"/>
            <a:ext cx="14404273" cy="265409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128683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Remove the file Resource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a:t>
            </a:r>
          </a:p>
          <a:p>
            <a:r>
              <a:rPr lang="en-US" dirty="0"/>
              <a:t>  IPADDRESS: #{node["</a:t>
            </a:r>
            <a:r>
              <a:rPr lang="en-US" dirty="0" err="1"/>
              <a:t>ipaddress</a:t>
            </a:r>
            <a:r>
              <a:rPr lang="en-US" dirty="0"/>
              <a:t>"]}</a:t>
            </a:r>
          </a:p>
          <a:p>
            <a:r>
              <a:rPr lang="en-US" dirty="0"/>
              <a:t>  HOSTNAME : #{node["hostname"]}</a:t>
            </a:r>
          </a:p>
          <a:p>
            <a:r>
              <a:rPr lang="en-US" dirty="0"/>
              <a:t>  MEMORY   : #{node["memory"]["total"]}</a:t>
            </a:r>
          </a:p>
          <a:p>
            <a:r>
              <a:rPr lang="en-US" dirty="0"/>
              <a:t>  CPU      : #{node["</a:t>
            </a:r>
            <a:r>
              <a:rPr lang="en-US" dirty="0" err="1"/>
              <a:t>cpu</a:t>
            </a:r>
            <a:r>
              <a:rPr lang="en-US" dirty="0"/>
              <a:t>"]["0"]["</a:t>
            </a:r>
            <a:r>
              <a:rPr lang="en-US" dirty="0" err="1"/>
              <a:t>mhz</a:t>
            </a:r>
            <a:r>
              <a:rPr lang="en-US" dirty="0"/>
              <a:t>"]}</a:t>
            </a:r>
          </a:p>
          <a:p>
            <a:r>
              <a:rPr lang="en-US" dirty="0"/>
              <a:t>"</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5" name="Text Placeholder 4"/>
          <p:cNvSpPr>
            <a:spLocks noGrp="1"/>
          </p:cNvSpPr>
          <p:nvPr>
            <p:ph type="body" sz="quarter" idx="12"/>
          </p:nvPr>
        </p:nvSpPr>
        <p:spPr>
          <a:xfrm>
            <a:off x="1124446" y="2122787"/>
            <a:ext cx="14404273" cy="3867892"/>
          </a:xfrm>
        </p:spPr>
        <p:txBody>
          <a:bodyPr/>
          <a:lstStyle/>
          <a:p>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15862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Replace it with the Template </a:t>
            </a:r>
            <a:r>
              <a:rPr lang="en-US" dirty="0"/>
              <a:t>R</a:t>
            </a:r>
            <a:r>
              <a:rPr lang="en-US" dirty="0" smtClean="0"/>
              <a:t>esource</a:t>
            </a:r>
            <a:endParaRPr lang="en-US" dirty="0"/>
          </a:p>
        </p:txBody>
      </p:sp>
      <p:sp>
        <p:nvSpPr>
          <p:cNvPr id="3" name="Content Placeholder 2"/>
          <p:cNvSpPr>
            <a:spLocks noGrp="1"/>
          </p:cNvSpPr>
          <p:nvPr>
            <p:ph sz="quarter" idx="10"/>
          </p:nvPr>
        </p:nvSpPr>
        <p:spPr/>
        <p:txBody>
          <a:bodyPr>
            <a:normAutofit/>
          </a:bodyPr>
          <a:lstStyle/>
          <a:p>
            <a:r>
              <a:rPr lang="en-US" dirty="0" smtClean="0"/>
              <a:t>template </a:t>
            </a:r>
            <a:r>
              <a:rPr lang="en-US" dirty="0"/>
              <a:t>"/</a:t>
            </a:r>
            <a:r>
              <a:rPr lang="en-US" dirty="0" err="1"/>
              <a:t>etc</a:t>
            </a:r>
            <a:r>
              <a:rPr lang="en-US" dirty="0"/>
              <a:t>/</a:t>
            </a:r>
            <a:r>
              <a:rPr lang="en-US" dirty="0" err="1"/>
              <a:t>motd</a:t>
            </a:r>
            <a:r>
              <a:rPr lang="en-US" dirty="0"/>
              <a:t>" </a:t>
            </a:r>
            <a:r>
              <a:rPr lang="en-US" dirty="0" smtClean="0"/>
              <a:t>do</a:t>
            </a:r>
          </a:p>
          <a:p>
            <a:r>
              <a:rPr lang="en-US" dirty="0"/>
              <a:t> </a:t>
            </a:r>
            <a:r>
              <a:rPr lang="en-US" dirty="0" smtClean="0"/>
              <a:t> source "</a:t>
            </a:r>
            <a:r>
              <a:rPr lang="en-US" dirty="0" err="1" smtClean="0"/>
              <a:t>motd.erb</a:t>
            </a:r>
            <a:r>
              <a:rPr lang="en-US" dirty="0" smtClean="0"/>
              <a:t>"</a:t>
            </a:r>
            <a:endParaRPr lang="en-US" dirty="0"/>
          </a:p>
          <a:p>
            <a:r>
              <a:rPr lang="en-US" dirty="0" smtClean="0"/>
              <a:t>  mode </a:t>
            </a:r>
            <a:r>
              <a:rPr lang="en-US" dirty="0"/>
              <a:t>"0644"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60313" y="2159534"/>
            <a:ext cx="14404273" cy="132870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2501569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144646"/>
            <a:ext cx="14423693" cy="4933692"/>
          </a:xfrm>
        </p:spPr>
        <p:txBody>
          <a:bodyPr/>
          <a:lstStyle/>
          <a:p>
            <a:r>
              <a:rPr lang="en-US" dirty="0"/>
              <a:t>-----&gt; Starting Kitchen (v1.4.0)</a:t>
            </a:r>
          </a:p>
          <a:p>
            <a:r>
              <a:rPr lang="en-US" dirty="0"/>
              <a:t>-----&gt; Cleaning up any prior instances of &lt;default</a:t>
            </a:r>
            <a:r>
              <a:rPr lang="en-US" dirty="0" smtClean="0"/>
              <a:t>-centos-67&gt;</a:t>
            </a:r>
            <a:endParaRPr lang="en-US" dirty="0"/>
          </a:p>
          <a:p>
            <a:r>
              <a:rPr lang="en-US" dirty="0"/>
              <a:t>-----&gt; Destroying &lt;default</a:t>
            </a:r>
            <a:r>
              <a:rPr lang="en-US" dirty="0" smtClean="0"/>
              <a:t>-centos-67&gt;</a:t>
            </a:r>
            <a:r>
              <a:rPr lang="en-US" dirty="0"/>
              <a:t>...</a:t>
            </a:r>
          </a:p>
          <a:p>
            <a:r>
              <a:rPr lang="en-US" dirty="0"/>
              <a:t>       Finished destroying &lt;default</a:t>
            </a:r>
            <a:r>
              <a:rPr lang="en-US" dirty="0" smtClean="0"/>
              <a:t>-centos-67&gt; </a:t>
            </a:r>
            <a:r>
              <a:rPr lang="en-US" dirty="0"/>
              <a:t>(0m0.00s).</a:t>
            </a:r>
          </a:p>
          <a:p>
            <a:r>
              <a:rPr lang="en-US" dirty="0"/>
              <a:t>-----&gt; Testing &lt;default</a:t>
            </a:r>
            <a:r>
              <a:rPr lang="en-US" dirty="0" smtClean="0"/>
              <a:t>-centos-67&gt;</a:t>
            </a:r>
            <a:endParaRPr lang="en-US" dirty="0"/>
          </a:p>
          <a:p>
            <a:r>
              <a:rPr lang="en-US" dirty="0"/>
              <a:t>-----&gt; Creating &lt;default</a:t>
            </a:r>
            <a:r>
              <a:rPr lang="en-US" dirty="0" smtClean="0"/>
              <a:t>-centos-67&gt;</a:t>
            </a:r>
            <a:r>
              <a:rPr lang="en-US" dirty="0"/>
              <a:t>...</a:t>
            </a:r>
          </a:p>
          <a:p>
            <a:r>
              <a:rPr lang="en-US" dirty="0"/>
              <a:t>       Sending build context to Docker daemon  2.56 kB</a:t>
            </a:r>
          </a:p>
          <a:p>
            <a:r>
              <a:rPr lang="en-US" dirty="0"/>
              <a:t>       Sending build context to Docker daemon</a:t>
            </a:r>
          </a:p>
          <a:p>
            <a:r>
              <a:rPr lang="en-US" dirty="0"/>
              <a:t>       Step 0 : FROM centos:centos6</a:t>
            </a:r>
          </a:p>
          <a:p>
            <a:r>
              <a:rPr lang="en-US" dirty="0"/>
              <a:t>        ---&gt; </a:t>
            </a:r>
            <a:r>
              <a:rPr lang="en-US" dirty="0" smtClean="0"/>
              <a:t>72703a0520b7</a:t>
            </a:r>
            <a:endParaRPr lang="en-US" dirty="0"/>
          </a:p>
        </p:txBody>
      </p:sp>
      <p:sp>
        <p:nvSpPr>
          <p:cNvPr id="3" name="Title 2"/>
          <p:cNvSpPr>
            <a:spLocks noGrp="1"/>
          </p:cNvSpPr>
          <p:nvPr>
            <p:ph type="title"/>
          </p:nvPr>
        </p:nvSpPr>
        <p:spPr/>
        <p:txBody>
          <a:bodyPr/>
          <a:lstStyle/>
          <a:p>
            <a:r>
              <a:rPr lang="en-US" dirty="0" smtClean="0"/>
              <a:t>Lab: Test the Cookbook</a:t>
            </a:r>
            <a:endParaRPr lang="en-US" dirty="0"/>
          </a:p>
        </p:txBody>
      </p:sp>
      <p:sp>
        <p:nvSpPr>
          <p:cNvPr id="4" name="Text Placeholder 3"/>
          <p:cNvSpPr>
            <a:spLocks noGrp="1"/>
          </p:cNvSpPr>
          <p:nvPr>
            <p:ph type="body" sz="quarter" idx="11"/>
          </p:nvPr>
        </p:nvSpPr>
        <p:spPr>
          <a:xfrm>
            <a:off x="1121104" y="1255504"/>
            <a:ext cx="14422528" cy="1688418"/>
          </a:xfrm>
        </p:spPr>
        <p:txBody>
          <a:bodyPr/>
          <a:lstStyle/>
          <a:p>
            <a:r>
              <a:rPr lang="en-US" dirty="0" smtClean="0"/>
              <a:t>$ cd </a:t>
            </a:r>
            <a:r>
              <a:rPr lang="en-US" dirty="0"/>
              <a:t>~/</a:t>
            </a:r>
            <a:r>
              <a:rPr lang="en-US" dirty="0" smtClean="0"/>
              <a:t>cookbooks/workstation</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688488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52923"/>
            <a:ext cx="14423693" cy="5493554"/>
          </a:xfrm>
        </p:spPr>
        <p:txBody>
          <a:bodyPr/>
          <a:lstStyle/>
          <a:p>
            <a:r>
              <a:rPr lang="en-US" dirty="0"/>
              <a:t>[2015-09-16T14:18:05+00:00] WARN: No config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[2015-09-16T14:18:09+00:00] WARN: Cloning resource attributes for service[httpd] from prior resource (CHEF-3694)</a:t>
            </a:r>
          </a:p>
          <a:p>
            <a:r>
              <a:rPr lang="en-US" dirty="0"/>
              <a:t>[2015-09-16T14:18:09+00:00] WARN: Previous service[httpd]: /root/.chef/local-mode-cache/cache/cookbooks/apache/recipes/server.rb:8:in `</a:t>
            </a:r>
            <a:r>
              <a:rPr lang="en-US" dirty="0" err="1"/>
              <a:t>from_file</a:t>
            </a:r>
            <a:r>
              <a:rPr lang="en-US" dirty="0"/>
              <a:t>'</a:t>
            </a:r>
          </a:p>
          <a:p>
            <a:r>
              <a:rPr lang="en-US" dirty="0"/>
              <a:t>[2015-09-16T14:18:09+00:00] WARN: Current  service[httpd]: /root/.</a:t>
            </a:r>
            <a:r>
              <a:rPr lang="en-US" dirty="0" smtClean="0"/>
              <a:t>chef/local-mode-cache/ ...</a:t>
            </a:r>
            <a:endParaRPr lang="en-US" dirty="0"/>
          </a:p>
        </p:txBody>
      </p:sp>
      <p:sp>
        <p:nvSpPr>
          <p:cNvPr id="3" name="Title 2"/>
          <p:cNvSpPr>
            <a:spLocks noGrp="1"/>
          </p:cNvSpPr>
          <p:nvPr>
            <p:ph type="title"/>
          </p:nvPr>
        </p:nvSpPr>
        <p:spPr>
          <a:xfrm>
            <a:off x="324400" y="353291"/>
            <a:ext cx="15449000" cy="743108"/>
          </a:xfrm>
        </p:spPr>
        <p:txBody>
          <a:bodyPr>
            <a:normAutofit/>
          </a:bodyPr>
          <a:lstStyle/>
          <a:p>
            <a:r>
              <a:rPr lang="en-US" sz="4800" dirty="0" smtClean="0"/>
              <a:t>Lab: Change Directories and Apply the Cookbook</a:t>
            </a:r>
            <a:endParaRPr lang="en-US" sz="4800" dirty="0"/>
          </a:p>
        </p:txBody>
      </p:sp>
      <p:sp>
        <p:nvSpPr>
          <p:cNvPr id="4" name="Text Placeholder 3"/>
          <p:cNvSpPr>
            <a:spLocks noGrp="1"/>
          </p:cNvSpPr>
          <p:nvPr>
            <p:ph type="body" sz="quarter" idx="11"/>
          </p:nvPr>
        </p:nvSpPr>
        <p:spPr>
          <a:xfrm>
            <a:off x="1121104" y="1255504"/>
            <a:ext cx="14422528" cy="1238314"/>
          </a:xfrm>
        </p:spPr>
        <p:txBody>
          <a:bodyPr/>
          <a:lstStyle/>
          <a:p>
            <a:r>
              <a:rPr lang="en-US" dirty="0"/>
              <a:t>$ </a:t>
            </a:r>
            <a:r>
              <a:rPr lang="en-US" sz="3200" dirty="0"/>
              <a:t>cd </a:t>
            </a:r>
            <a:r>
              <a:rPr lang="en-US" sz="3200" dirty="0" smtClean="0"/>
              <a:t>~</a:t>
            </a:r>
          </a:p>
          <a:p>
            <a:r>
              <a:rPr lang="en-US" sz="3200" dirty="0" smtClean="0"/>
              <a:t>$ sudo chef-client --local-mode -r "recipe[workstation]"</a:t>
            </a:r>
            <a:endParaRPr lang="en-US" sz="3200"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1354167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Update the Version</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Update the "workstation" cookbook's version for this patch</a:t>
            </a:r>
          </a:p>
          <a:p>
            <a:pPr marL="609585" indent="-609585">
              <a:buFont typeface="Wingdings" charset="2"/>
              <a:buChar char="q"/>
            </a:pPr>
            <a:endParaRPr lang="en-US" dirty="0"/>
          </a:p>
          <a:p>
            <a:pPr marL="609585" indent="-609585">
              <a:buFont typeface="Wingdings" charset="2"/>
              <a:buChar char="q"/>
            </a:pPr>
            <a:r>
              <a:rPr lang="en-US" dirty="0" smtClean="0"/>
              <a:t>Commit the changes to the "workstation" cookbook to version control</a:t>
            </a:r>
            <a:endParaRPr lang="en-US" dirty="0"/>
          </a:p>
          <a:p>
            <a:pPr marL="609585" indent="-609585">
              <a:buFont typeface="Wingdings" charset="2"/>
              <a:buChar char="q"/>
            </a:pP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967590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Update the Cookbook's Patch </a:t>
            </a:r>
            <a:r>
              <a:rPr lang="en-US" dirty="0"/>
              <a:t>N</a:t>
            </a:r>
            <a:r>
              <a:rPr lang="en-US" dirty="0" smtClean="0"/>
              <a:t>umber</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0.2.1'</a:t>
            </a:r>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6" name="Text Placeholder 5"/>
          <p:cNvSpPr>
            <a:spLocks noGrp="1"/>
          </p:cNvSpPr>
          <p:nvPr>
            <p:ph type="body" sz="quarter" idx="13"/>
          </p:nvPr>
        </p:nvSpPr>
        <p:spPr>
          <a:xfrm>
            <a:off x="1109770" y="620387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58</a:t>
            </a:fld>
            <a:endParaRPr lang="en-US" dirty="0"/>
          </a:p>
        </p:txBody>
      </p:sp>
    </p:spTree>
    <p:extLst>
      <p:ext uri="{BB962C8B-B14F-4D97-AF65-F5344CB8AC3E}">
        <p14:creationId xmlns:p14="http://schemas.microsoft.com/office/powerpoint/2010/main" val="2346855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t>
            </a:r>
            <a:r>
              <a:rPr lang="en-US" dirty="0" smtClean="0"/>
              <a:t>ab: Commit the Changes</a:t>
            </a:r>
            <a:endParaRPr lang="en-US" dirty="0"/>
          </a:p>
        </p:txBody>
      </p:sp>
      <p:sp>
        <p:nvSpPr>
          <p:cNvPr id="3" name="Subtitle 2"/>
          <p:cNvSpPr>
            <a:spLocks noGrp="1"/>
          </p:cNvSpPr>
          <p:nvPr>
            <p:ph type="subTitle" idx="1"/>
          </p:nvPr>
        </p:nvSpPr>
        <p:spPr/>
        <p:txBody>
          <a:bodyPr/>
          <a:lstStyle/>
          <a:p>
            <a:r>
              <a:rPr lang="en-US" dirty="0" smtClean="0"/>
              <a:t>$ </a:t>
            </a:r>
            <a:r>
              <a:rPr lang="en-US" dirty="0" smtClean="0">
                <a:latin typeface="+mj-lt"/>
              </a:rPr>
              <a:t>cd ~/cookbooks</a:t>
            </a:r>
            <a:r>
              <a:rPr lang="en-US" dirty="0">
                <a:latin typeface="+mj-lt"/>
              </a:rPr>
              <a:t>/workstation</a:t>
            </a:r>
            <a:endParaRPr lang="en-US" dirty="0" smtClean="0">
              <a:latin typeface="+mj-lt"/>
            </a:endParaRPr>
          </a:p>
          <a:p>
            <a:r>
              <a:rPr lang="en-US" dirty="0" smtClean="0">
                <a:latin typeface="+mj-lt"/>
              </a:rPr>
              <a:t>$ </a:t>
            </a:r>
            <a:r>
              <a:rPr lang="en-US" dirty="0" err="1" smtClean="0">
                <a:latin typeface="+mj-lt"/>
              </a:rPr>
              <a:t>git</a:t>
            </a:r>
            <a:r>
              <a:rPr lang="en-US" dirty="0" smtClean="0">
                <a:latin typeface="+mj-lt"/>
              </a:rPr>
              <a:t> add .</a:t>
            </a:r>
          </a:p>
          <a:p>
            <a:r>
              <a:rPr lang="en-US" dirty="0" smtClean="0">
                <a:latin typeface="+mj-lt"/>
              </a:rPr>
              <a:t>$ </a:t>
            </a:r>
            <a:r>
              <a:rPr lang="en-US" dirty="0" err="1" smtClean="0">
                <a:latin typeface="+mj-lt"/>
              </a:rPr>
              <a:t>git</a:t>
            </a:r>
            <a:r>
              <a:rPr lang="en-US" dirty="0" smtClean="0">
                <a:latin typeface="+mj-lt"/>
              </a:rPr>
              <a:t> status</a:t>
            </a:r>
          </a:p>
          <a:p>
            <a:r>
              <a:rPr lang="en-US" dirty="0" smtClean="0">
                <a:latin typeface="+mj-lt"/>
              </a:rPr>
              <a:t>$ </a:t>
            </a:r>
            <a:r>
              <a:rPr lang="en-US" dirty="0" err="1" smtClean="0">
                <a:latin typeface="+mj-lt"/>
              </a:rPr>
              <a:t>git</a:t>
            </a:r>
            <a:r>
              <a:rPr lang="en-US" dirty="0" smtClean="0">
                <a:latin typeface="+mj-lt"/>
              </a:rPr>
              <a:t> commit -m "Changed file resource to template resource and defined a template"</a:t>
            </a:r>
            <a:endParaRPr lang="en-US" dirty="0">
              <a:latin typeface="+mj-l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59</a:t>
            </a:fld>
            <a:endParaRPr lang="en-US" dirty="0"/>
          </a:p>
        </p:txBody>
      </p:sp>
    </p:spTree>
    <p:extLst>
      <p:ext uri="{BB962C8B-B14F-4D97-AF65-F5344CB8AC3E}">
        <p14:creationId xmlns:p14="http://schemas.microsoft.com/office/powerpoint/2010/main" val="10086881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"&lt;h1 style=\"color: red;\"&gt;Hello, World!&lt;/h1&gt;"</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We can use double-quotes as long as we prefix them with a backslash.</a:t>
            </a:r>
            <a:endParaRPr lang="en-US" dirty="0"/>
          </a:p>
        </p:txBody>
      </p:sp>
      <p:sp>
        <p:nvSpPr>
          <p:cNvPr id="5" name="Rectangle 4"/>
          <p:cNvSpPr/>
          <p:nvPr/>
        </p:nvSpPr>
        <p:spPr bwMode="auto">
          <a:xfrm>
            <a:off x="10946905" y="5754613"/>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Rectangle 8"/>
          <p:cNvSpPr/>
          <p:nvPr/>
        </p:nvSpPr>
        <p:spPr bwMode="auto">
          <a:xfrm>
            <a:off x="3150986" y="5797246"/>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1" name="Straight Arrow Connector 10"/>
          <p:cNvCxnSpPr/>
          <p:nvPr/>
        </p:nvCxnSpPr>
        <p:spPr>
          <a:xfrm flipV="1">
            <a:off x="11115466" y="645617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284457"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013091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is the benefit of using a template over defining the content within a </a:t>
            </a:r>
            <a:r>
              <a:rPr lang="en-US" dirty="0" err="1" smtClean="0"/>
              <a:t>receipe</a:t>
            </a:r>
            <a:r>
              <a:rPr lang="en-US" dirty="0" smtClean="0"/>
              <a:t>? What are the drawbacks?</a:t>
            </a:r>
          </a:p>
          <a:p>
            <a:endParaRPr lang="en-US" dirty="0"/>
          </a:p>
          <a:p>
            <a:r>
              <a:rPr lang="en-US" dirty="0" smtClean="0"/>
              <a:t>What do each of the ERB tags accomplish? </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60</a:t>
            </a:fld>
            <a:endParaRPr lang="en-US" dirty="0"/>
          </a:p>
        </p:txBody>
      </p:sp>
    </p:spTree>
    <p:extLst>
      <p:ext uri="{BB962C8B-B14F-4D97-AF65-F5344CB8AC3E}">
        <p14:creationId xmlns:p14="http://schemas.microsoft.com/office/powerpoint/2010/main" val="176941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a:xfrm>
            <a:off x="3013753" y="3505071"/>
            <a:ext cx="10974132" cy="4145800"/>
          </a:xfrm>
        </p:spPr>
        <p:txBody>
          <a:bodyPr/>
          <a:lstStyle/>
          <a:p>
            <a:r>
              <a:rPr lang="en-US" dirty="0" smtClean="0"/>
              <a:t>What questions can we help you answer?</a:t>
            </a:r>
          </a:p>
          <a:p>
            <a:endParaRPr lang="en-US" dirty="0"/>
          </a:p>
          <a:p>
            <a:pPr marL="609585" indent="-609585">
              <a:buFont typeface="Arial"/>
              <a:buChar char="•"/>
            </a:pPr>
            <a:r>
              <a:rPr lang="en-US" dirty="0"/>
              <a:t>R</a:t>
            </a:r>
            <a:r>
              <a:rPr lang="en-US" dirty="0" smtClean="0"/>
              <a:t>esources (file, cookbook_file, template, and </a:t>
            </a:r>
            <a:r>
              <a:rPr lang="en-US" dirty="0" err="1" smtClean="0"/>
              <a:t>remote_file</a:t>
            </a:r>
            <a:r>
              <a:rPr lang="en-US" dirty="0" smtClean="0"/>
              <a:t>)</a:t>
            </a:r>
          </a:p>
          <a:p>
            <a:pPr marL="609585" indent="-609585">
              <a:buFont typeface="Arial"/>
              <a:buChar char="•"/>
            </a:pPr>
            <a:r>
              <a:rPr lang="en-US" dirty="0"/>
              <a:t>T</a:t>
            </a:r>
            <a:r>
              <a:rPr lang="en-US" dirty="0" smtClean="0"/>
              <a:t>emplates</a:t>
            </a:r>
          </a:p>
          <a:p>
            <a:pPr marL="609585" indent="-609585">
              <a:buFont typeface="Arial"/>
              <a:buChar char="•"/>
            </a:pPr>
            <a:r>
              <a:rPr lang="en-US" dirty="0" smtClean="0"/>
              <a:t>ERB</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61</a:t>
            </a:fld>
            <a:endParaRPr lang="en-US" dirty="0"/>
          </a:p>
        </p:txBody>
      </p:sp>
    </p:spTree>
    <p:extLst>
      <p:ext uri="{BB962C8B-B14F-4D97-AF65-F5344CB8AC3E}">
        <p14:creationId xmlns:p14="http://schemas.microsoft.com/office/powerpoint/2010/main" val="321669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774717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a:xfrm>
            <a:off x="3013753" y="3506118"/>
            <a:ext cx="10974132" cy="1315799"/>
          </a:xfrm>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56865"/>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7528269" y="653049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2" name="Footer Placeholder 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4007487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bwMode="white">
          <a:xfrm>
            <a:off x="3005299" y="5598127"/>
            <a:ext cx="13033171" cy="2587371"/>
          </a:xfrm>
          <a:prstGeom prst="rect">
            <a:avLst/>
          </a:prstGeom>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4267" dirty="0">
                <a:latin typeface="Courier New" panose="02070309020205020404" pitchFamily="49" charset="0"/>
                <a:cs typeface="Courier New" panose="02070309020205020404" pitchFamily="49" charset="0"/>
              </a:rPr>
              <a:t>"My feelings :\\"</a:t>
            </a:r>
          </a:p>
        </p:txBody>
      </p:sp>
      <p:sp>
        <p:nvSpPr>
          <p:cNvPr id="4" name="Title 3"/>
          <p:cNvSpPr>
            <a:spLocks noGrp="1"/>
          </p:cNvSpPr>
          <p:nvPr>
            <p:ph type="ctrTitle"/>
          </p:nvPr>
        </p:nvSpPr>
        <p:spPr/>
        <p:txBody>
          <a:bodyPr>
            <a:normAutofit fontScale="90000"/>
          </a:bodyPr>
          <a:lstStyle/>
          <a:p>
            <a:r>
              <a:rPr lang="en-US" dirty="0" smtClean="0"/>
              <a:t>Backslash</a:t>
            </a:r>
            <a:endParaRPr lang="en-US" dirty="0"/>
          </a:p>
        </p:txBody>
      </p:sp>
      <p:sp>
        <p:nvSpPr>
          <p:cNvPr id="3" name="Content Placeholder 2"/>
          <p:cNvSpPr>
            <a:spLocks noGrp="1"/>
          </p:cNvSpPr>
          <p:nvPr>
            <p:ph type="subTitle" idx="1"/>
          </p:nvPr>
        </p:nvSpPr>
        <p:spPr/>
        <p:txBody>
          <a:bodyPr/>
          <a:lstStyle/>
          <a:p>
            <a:r>
              <a:rPr lang="en-US" dirty="0" smtClean="0"/>
              <a:t>Backslashes are reserved characters. So to use them you need to use a backslash.</a:t>
            </a:r>
            <a:endParaRPr lang="en-US" dirty="0"/>
          </a:p>
        </p:txBody>
      </p:sp>
      <p:sp>
        <p:nvSpPr>
          <p:cNvPr id="5" name="Rectangle 4"/>
          <p:cNvSpPr/>
          <p:nvPr/>
        </p:nvSpPr>
        <p:spPr bwMode="auto">
          <a:xfrm>
            <a:off x="3080704" y="5833344"/>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cxnSp>
        <p:nvCxnSpPr>
          <p:cNvPr id="12" name="Straight Arrow Connector 11"/>
          <p:cNvCxnSpPr/>
          <p:nvPr/>
        </p:nvCxnSpPr>
        <p:spPr>
          <a:xfrm flipV="1">
            <a:off x="8181698" y="6494726"/>
            <a:ext cx="0" cy="1622987"/>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8" name="Rectangle 7"/>
          <p:cNvSpPr/>
          <p:nvPr/>
        </p:nvSpPr>
        <p:spPr bwMode="auto">
          <a:xfrm>
            <a:off x="7998600" y="5801329"/>
            <a:ext cx="305720" cy="635081"/>
          </a:xfrm>
          <a:prstGeom prst="rect">
            <a:avLst/>
          </a:prstGeom>
          <a:solidFill>
            <a:srgbClr val="FF0000">
              <a:alpha val="50000"/>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437477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Unexpected Formatting</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smtClean="0"/>
              <a:t>file "/</a:t>
            </a:r>
            <a:r>
              <a:rPr lang="en-US" dirty="0" err="1" smtClean="0"/>
              <a:t>etc</a:t>
            </a:r>
            <a:r>
              <a:rPr lang="en-US" dirty="0" smtClean="0"/>
              <a:t>/</a:t>
            </a:r>
            <a:r>
              <a:rPr lang="en-US" dirty="0" err="1" smtClean="0"/>
              <a:t>motd</a:t>
            </a:r>
            <a:r>
              <a:rPr lang="en-US" dirty="0" smtClean="0"/>
              <a:t>" </a:t>
            </a:r>
            <a:r>
              <a:rPr lang="en-US" dirty="0"/>
              <a:t>do</a:t>
            </a:r>
          </a:p>
          <a:p>
            <a:r>
              <a:rPr lang="en-US" dirty="0" smtClean="0"/>
              <a:t>  content "This is the first line of the file.</a:t>
            </a:r>
          </a:p>
          <a:p>
            <a:r>
              <a:rPr lang="en-US" dirty="0" smtClean="0"/>
              <a:t>           This is the second line. If I try and line it up...</a:t>
            </a:r>
          </a:p>
          <a:p>
            <a:endParaRPr lang="en-US" dirty="0" smtClean="0"/>
          </a:p>
          <a:p>
            <a:r>
              <a:rPr lang="en-US" dirty="0" smtClean="0"/>
              <a:t>Don't even think about pasting ASCII ART in here!</a:t>
            </a:r>
          </a:p>
          <a:p>
            <a:r>
              <a:rPr lang="en-US" dirty="0" smtClean="0"/>
              <a:t>"</a:t>
            </a:r>
          </a:p>
          <a:p>
            <a:r>
              <a:rPr lang="en-US" dirty="0" smtClean="0"/>
              <a:t>end</a:t>
            </a:r>
          </a:p>
        </p:txBody>
      </p:sp>
      <p:sp>
        <p:nvSpPr>
          <p:cNvPr id="8" name="Content Placeholder 7"/>
          <p:cNvSpPr>
            <a:spLocks noGrp="1"/>
          </p:cNvSpPr>
          <p:nvPr>
            <p:ph sz="quarter" idx="12"/>
          </p:nvPr>
        </p:nvSpPr>
        <p:spPr/>
        <p:txBody>
          <a:bodyPr/>
          <a:lstStyle/>
          <a:p>
            <a:r>
              <a:rPr lang="en-US" sz="3600" dirty="0">
                <a:latin typeface="Courier New" panose="02070309020205020404" pitchFamily="49" charset="0"/>
                <a:cs typeface="Courier New" panose="02070309020205020404" pitchFamily="49" charset="0"/>
              </a:rPr>
              <a:t>This is the first line of the file.</a:t>
            </a:r>
          </a:p>
          <a:p>
            <a:r>
              <a:rPr lang="en-US" sz="3600" dirty="0">
                <a:latin typeface="Courier New" panose="02070309020205020404" pitchFamily="49" charset="0"/>
                <a:cs typeface="Courier New" panose="02070309020205020404" pitchFamily="49" charset="0"/>
              </a:rPr>
              <a:t>           This is the second line. If I try and line it up...</a:t>
            </a:r>
          </a:p>
          <a:p>
            <a:endParaRPr lang="en-US" sz="3600" dirty="0">
              <a:latin typeface="Courier New" panose="02070309020205020404" pitchFamily="49" charset="0"/>
              <a:cs typeface="Courier New" panose="02070309020205020404" pitchFamily="49" charset="0"/>
            </a:endParaRPr>
          </a:p>
          <a:p>
            <a:r>
              <a:rPr lang="en-US" sz="3600" dirty="0">
                <a:latin typeface="Courier New" panose="02070309020205020404" pitchFamily="49" charset="0"/>
                <a:cs typeface="Courier New" panose="02070309020205020404" pitchFamily="49" charset="0"/>
              </a:rPr>
              <a:t>Don't even think about pasting ASCII ART in here!</a:t>
            </a: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082296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15724</TotalTime>
  <Words>6486</Words>
  <Application>Microsoft Macintosh PowerPoint</Application>
  <PresentationFormat>Custom</PresentationFormat>
  <Paragraphs>741</Paragraphs>
  <Slides>62</Slides>
  <Notes>62</Notes>
  <HiddenSlides>0</HiddenSlides>
  <MMClips>0</MMClips>
  <ScaleCrop>false</ScaleCrop>
  <HeadingPairs>
    <vt:vector size="4" baseType="variant">
      <vt:variant>
        <vt:lpstr>Theme</vt:lpstr>
      </vt:variant>
      <vt:variant>
        <vt:i4>1</vt:i4>
      </vt:variant>
      <vt:variant>
        <vt:lpstr>Slide Titles</vt:lpstr>
      </vt:variant>
      <vt:variant>
        <vt:i4>62</vt:i4>
      </vt:variant>
    </vt:vector>
  </HeadingPairs>
  <TitlesOfParts>
    <vt:vector size="63" baseType="lpstr">
      <vt:lpstr>ChefDk3.2Template</vt:lpstr>
      <vt:lpstr>Desired State and Data</vt:lpstr>
      <vt:lpstr>Objectives</vt:lpstr>
      <vt:lpstr>Cleaner Recipes</vt:lpstr>
      <vt:lpstr>Apache Recipe</vt:lpstr>
      <vt:lpstr>Double Quotes Close Double Quotes</vt:lpstr>
      <vt:lpstr>Backslash</vt:lpstr>
      <vt:lpstr>Backslash</vt:lpstr>
      <vt:lpstr>Backslash</vt:lpstr>
      <vt:lpstr>Unexpected Formatting</vt:lpstr>
      <vt:lpstr>Copy Paste</vt:lpstr>
      <vt:lpstr>What We Need</vt:lpstr>
      <vt:lpstr>GE: Cleaner Recipes</vt:lpstr>
      <vt:lpstr>GE: Let's Check the Docs…</vt:lpstr>
      <vt:lpstr>GE: remote_file</vt:lpstr>
      <vt:lpstr>GE: cookbook_file</vt:lpstr>
      <vt:lpstr>cookbook_file's Source Match Up</vt:lpstr>
      <vt:lpstr>Template</vt:lpstr>
      <vt:lpstr>Template File's Source Matches Up</vt:lpstr>
      <vt:lpstr>Template</vt:lpstr>
      <vt:lpstr>GE: Cleaner Apache Recipe</vt:lpstr>
      <vt:lpstr>What is chef?</vt:lpstr>
      <vt:lpstr>GE: What Can chef Do?</vt:lpstr>
      <vt:lpstr>GE: What Can chef generate Do?</vt:lpstr>
      <vt:lpstr>GE: What Can chef generate template Do?</vt:lpstr>
      <vt:lpstr>GE: Use chef to Generate a Template</vt:lpstr>
      <vt:lpstr>GE: Lets Look at the Template File</vt:lpstr>
      <vt:lpstr>Cleaner Recipes</vt:lpstr>
      <vt:lpstr>ERB</vt:lpstr>
      <vt:lpstr>Text Within an ERB Template</vt:lpstr>
      <vt:lpstr>Text Within an ERB Template</vt:lpstr>
      <vt:lpstr>Text Within an ERB Template</vt:lpstr>
      <vt:lpstr>Text Within an ERB Template</vt:lpstr>
      <vt:lpstr>Text Within an ERB Template</vt:lpstr>
      <vt:lpstr>The Angry Squid</vt:lpstr>
      <vt:lpstr>GE: Move Our Source to the Template</vt:lpstr>
      <vt:lpstr>GE: Replace String Interpolation with ERB</vt:lpstr>
      <vt:lpstr>Cleaner Recipes</vt:lpstr>
      <vt:lpstr>GE: Remove the Existing Content Attribute</vt:lpstr>
      <vt:lpstr>GE: Change the File Resource to a Template</vt:lpstr>
      <vt:lpstr>What to Specify as the Source?</vt:lpstr>
      <vt:lpstr>GE: Viewing the Partial Path to the Template</vt:lpstr>
      <vt:lpstr>GE: Change the File Resource to a Template</vt:lpstr>
      <vt:lpstr>Cleaner Recipes</vt:lpstr>
      <vt:lpstr>Lab: Update the Version</vt:lpstr>
      <vt:lpstr>Lab: Test the Cookbook</vt:lpstr>
      <vt:lpstr>Lab: Change Directories and Apply the Cookbook</vt:lpstr>
      <vt:lpstr>Lab: Update the Cookbook's Patch Number</vt:lpstr>
      <vt:lpstr>Lab: Commit the Changes</vt:lpstr>
      <vt:lpstr>Lab: Use the Template</vt:lpstr>
      <vt:lpstr>Lab: Return Home and Generate the Template</vt:lpstr>
      <vt:lpstr>Lab: Copy the Existing Source into the Template</vt:lpstr>
      <vt:lpstr>Lab: Update the motd.erb to Use ERB</vt:lpstr>
      <vt:lpstr>Lab: Remove the file Resource</vt:lpstr>
      <vt:lpstr>Lab: Replace it with the Template Resource</vt:lpstr>
      <vt:lpstr>Lab: Test the Cookbook</vt:lpstr>
      <vt:lpstr>Lab: Change Directories and Apply the Cookbook</vt:lpstr>
      <vt:lpstr>Lab: Update the Version</vt:lpstr>
      <vt:lpstr>Lab: Update the Cookbook's Patch Number</vt:lpstr>
      <vt:lpstr>Lab: Commit the Changes</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Rebekah Everest</cp:lastModifiedBy>
  <cp:revision>1991</cp:revision>
  <cp:lastPrinted>2015-02-07T23:49:10Z</cp:lastPrinted>
  <dcterms:created xsi:type="dcterms:W3CDTF">2012-09-13T17:36:07Z</dcterms:created>
  <dcterms:modified xsi:type="dcterms:W3CDTF">2015-10-06T18:39:45Z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